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handoutMasterIdLst>
    <p:handoutMasterId r:id="rId40"/>
  </p:handoutMasterIdLst>
  <p:sldIdLst>
    <p:sldId id="257" r:id="rId2"/>
    <p:sldId id="299" r:id="rId3"/>
    <p:sldId id="258" r:id="rId4"/>
    <p:sldId id="318" r:id="rId5"/>
    <p:sldId id="289" r:id="rId6"/>
    <p:sldId id="319" r:id="rId7"/>
    <p:sldId id="334" r:id="rId8"/>
    <p:sldId id="321" r:id="rId9"/>
    <p:sldId id="308" r:id="rId10"/>
    <p:sldId id="320" r:id="rId11"/>
    <p:sldId id="323" r:id="rId12"/>
    <p:sldId id="329" r:id="rId13"/>
    <p:sldId id="330" r:id="rId14"/>
    <p:sldId id="324" r:id="rId15"/>
    <p:sldId id="325" r:id="rId16"/>
    <p:sldId id="331" r:id="rId17"/>
    <p:sldId id="327" r:id="rId18"/>
    <p:sldId id="326" r:id="rId19"/>
    <p:sldId id="332" r:id="rId20"/>
    <p:sldId id="328" r:id="rId21"/>
    <p:sldId id="333" r:id="rId22"/>
    <p:sldId id="263" r:id="rId23"/>
    <p:sldId id="267" r:id="rId24"/>
    <p:sldId id="285" r:id="rId25"/>
    <p:sldId id="278" r:id="rId26"/>
    <p:sldId id="316" r:id="rId27"/>
    <p:sldId id="305" r:id="rId28"/>
    <p:sldId id="265" r:id="rId29"/>
    <p:sldId id="296" r:id="rId30"/>
    <p:sldId id="279" r:id="rId31"/>
    <p:sldId id="297" r:id="rId32"/>
    <p:sldId id="317" r:id="rId33"/>
    <p:sldId id="283" r:id="rId34"/>
    <p:sldId id="287" r:id="rId35"/>
    <p:sldId id="288" r:id="rId36"/>
    <p:sldId id="298" r:id="rId37"/>
    <p:sldId id="306" r:id="rId38"/>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2C4874F5-29BF-4BBC-8FF8-F54B89AAC10F}" type="datetimeFigureOut">
              <a:rPr lang="en-GB" smtClean="0"/>
              <a:t>25/05/2020</a:t>
            </a:fld>
            <a:endParaRPr lang="en-GB"/>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en-GB"/>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339C8142-3274-434E-995E-4A4C6185B322}" type="slidenum">
              <a:rPr lang="en-GB" smtClean="0"/>
              <a:t>‹#›</a:t>
            </a:fld>
            <a:endParaRPr lang="en-GB"/>
          </a:p>
        </p:txBody>
      </p:sp>
    </p:spTree>
    <p:extLst>
      <p:ext uri="{BB962C8B-B14F-4D97-AF65-F5344CB8AC3E}">
        <p14:creationId xmlns:p14="http://schemas.microsoft.com/office/powerpoint/2010/main" val="2603189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3A35B857-419A-47FF-9306-3738926E7C57}" type="datetimeFigureOut">
              <a:rPr lang="tr-TR" smtClean="0"/>
              <a:t>25.5.2020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8A926BB1-EB37-4DD5-A5E5-8CFC8BD1F20C}" type="slidenum">
              <a:rPr lang="tr-TR" smtClean="0"/>
              <a:t>‹#›</a:t>
            </a:fld>
            <a:endParaRPr lang="tr-TR"/>
          </a:p>
        </p:txBody>
      </p:sp>
    </p:spTree>
    <p:extLst>
      <p:ext uri="{BB962C8B-B14F-4D97-AF65-F5344CB8AC3E}">
        <p14:creationId xmlns:p14="http://schemas.microsoft.com/office/powerpoint/2010/main" val="270232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9B5EB2E-F795-4A50-B17A-30315FC31FB9}" type="datetime1">
              <a:rPr lang="en-US" smtClean="0"/>
              <a:t>5/25/2020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45CE1-6B58-4BA2-9EDC-9ECBFBD7A3F1}" type="datetime1">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5ADC126-2697-4ECB-A959-789AD948EF3B}" type="datetime1">
              <a:rPr lang="en-US" smtClean="0"/>
              <a:t>5/25/2020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48F349-1C8A-4907-A6E5-0B7C22D00B6C}" type="datetime1">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9391823-158E-4FF9-8765-A73F80959769}" type="datetime1">
              <a:rPr lang="en-US" smtClean="0"/>
              <a:t>5/25/2020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CF365FB-C3E8-4AE4-8D3D-09A2C9BB96A0}" type="datetime1">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C4DAFAF-B7FF-475D-96CE-9F2A5B700F80}" type="datetime1">
              <a:rPr lang="en-US" smtClean="0"/>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BC019F0-78DC-458D-8692-10D15919B40D}" type="datetime1">
              <a:rPr lang="en-US" smtClean="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6DDA3-40B5-461C-8510-572E09A7D246}" type="datetime1">
              <a:rPr lang="en-US" smtClean="0"/>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80DABCF-EE86-483C-B90B-205974FD45A4}" type="datetime1">
              <a:rPr lang="en-US" smtClean="0"/>
              <a:t>5/25/2020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62302FE-9B45-4D32-B42B-277091F2B571}" type="datetime1">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971516F-5113-4389-9252-1F3FAE2F94E1}" type="datetime1">
              <a:rPr lang="en-US" smtClean="0"/>
              <a:t>5/25/2020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66C98FF-FABD-44A3-9B04-6C69E84CEBA7}"/>
              </a:ext>
            </a:extLst>
          </p:cNvPr>
          <p:cNvSpPr>
            <a:spLocks noGrp="1"/>
          </p:cNvSpPr>
          <p:nvPr>
            <p:ph idx="1"/>
          </p:nvPr>
        </p:nvSpPr>
        <p:spPr>
          <a:xfrm>
            <a:off x="581192" y="2467882"/>
            <a:ext cx="11029615" cy="3678303"/>
          </a:xfrm>
        </p:spPr>
        <p:txBody>
          <a:bodyPr>
            <a:normAutofit fontScale="25000" lnSpcReduction="20000"/>
          </a:bodyPr>
          <a:lstStyle/>
          <a:p>
            <a:pPr marL="0" indent="0" algn="ctr">
              <a:buNone/>
            </a:pPr>
            <a:endParaRPr lang="tr-TR" sz="2800" b="1" dirty="0" smtClean="0">
              <a:solidFill>
                <a:schemeClr val="tx1"/>
              </a:solidFill>
            </a:endParaRPr>
          </a:p>
          <a:p>
            <a:pPr marL="0" indent="0" algn="ctr">
              <a:buNone/>
            </a:pPr>
            <a:endParaRPr lang="tr-TR" sz="2800" b="1" dirty="0">
              <a:solidFill>
                <a:schemeClr val="tx1"/>
              </a:solidFill>
            </a:endParaRPr>
          </a:p>
          <a:p>
            <a:pPr marL="0" indent="0" algn="ctr">
              <a:buNone/>
            </a:pPr>
            <a:endParaRPr lang="tr-TR" sz="8000" b="1" dirty="0" smtClean="0">
              <a:solidFill>
                <a:schemeClr val="tx1"/>
              </a:solidFill>
            </a:endParaRPr>
          </a:p>
          <a:p>
            <a:pPr marL="0" indent="0" algn="ctr">
              <a:buNone/>
            </a:pPr>
            <a:r>
              <a:rPr lang="tr-TR" sz="9600" b="1" dirty="0" smtClean="0">
                <a:solidFill>
                  <a:srgbClr val="0070C0"/>
                </a:solidFill>
              </a:rPr>
              <a:t>Bilimsel </a:t>
            </a:r>
            <a:r>
              <a:rPr lang="tr-TR" sz="9600" b="1" dirty="0">
                <a:solidFill>
                  <a:srgbClr val="0070C0"/>
                </a:solidFill>
              </a:rPr>
              <a:t>Bir Makale Nasıl Yazılır</a:t>
            </a:r>
            <a:r>
              <a:rPr lang="tr-TR" sz="9600" b="1" dirty="0" smtClean="0">
                <a:solidFill>
                  <a:srgbClr val="0070C0"/>
                </a:solidFill>
              </a:rPr>
              <a:t>?</a:t>
            </a:r>
          </a:p>
          <a:p>
            <a:pPr marL="0" indent="0" algn="ctr">
              <a:buNone/>
            </a:pPr>
            <a:r>
              <a:rPr lang="tr-TR" sz="9600" b="1" dirty="0" smtClean="0">
                <a:solidFill>
                  <a:schemeClr val="accent6"/>
                </a:solidFill>
              </a:rPr>
              <a:t>(H</a:t>
            </a:r>
            <a:r>
              <a:rPr lang="en-US" sz="9600" b="1" dirty="0" smtClean="0">
                <a:solidFill>
                  <a:schemeClr val="accent6"/>
                </a:solidFill>
              </a:rPr>
              <a:t>ow </a:t>
            </a:r>
            <a:r>
              <a:rPr lang="en-US" sz="9600" b="1" dirty="0">
                <a:solidFill>
                  <a:schemeClr val="accent6"/>
                </a:solidFill>
              </a:rPr>
              <a:t>to write </a:t>
            </a:r>
            <a:r>
              <a:rPr lang="tr-TR" sz="9600" b="1" dirty="0" smtClean="0">
                <a:solidFill>
                  <a:schemeClr val="accent6"/>
                </a:solidFill>
              </a:rPr>
              <a:t>a </a:t>
            </a:r>
            <a:r>
              <a:rPr lang="en-US" sz="9600" b="1" dirty="0" smtClean="0">
                <a:solidFill>
                  <a:schemeClr val="accent6"/>
                </a:solidFill>
              </a:rPr>
              <a:t>scientific</a:t>
            </a:r>
            <a:r>
              <a:rPr lang="tr-TR" sz="9600" b="1" dirty="0" smtClean="0">
                <a:solidFill>
                  <a:schemeClr val="accent6"/>
                </a:solidFill>
              </a:rPr>
              <a:t> </a:t>
            </a:r>
            <a:r>
              <a:rPr lang="en-US" sz="9600" b="1" dirty="0" smtClean="0">
                <a:solidFill>
                  <a:schemeClr val="accent6"/>
                </a:solidFill>
              </a:rPr>
              <a:t>article</a:t>
            </a:r>
            <a:r>
              <a:rPr lang="tr-TR" sz="9600" b="1" dirty="0" smtClean="0">
                <a:solidFill>
                  <a:schemeClr val="accent6"/>
                </a:solidFill>
              </a:rPr>
              <a:t>?)</a:t>
            </a:r>
          </a:p>
          <a:p>
            <a:pPr marL="0" indent="0" algn="ctr">
              <a:buNone/>
            </a:pPr>
            <a:endParaRPr lang="tr-TR" sz="8000" b="1" dirty="0" smtClean="0">
              <a:solidFill>
                <a:schemeClr val="tx1"/>
              </a:solidFill>
            </a:endParaRPr>
          </a:p>
          <a:p>
            <a:pPr marL="0" indent="0" algn="ctr">
              <a:buNone/>
            </a:pPr>
            <a:r>
              <a:rPr lang="tr-TR" sz="8000" b="1" dirty="0" smtClean="0">
                <a:solidFill>
                  <a:schemeClr val="tx1"/>
                </a:solidFill>
                <a:latin typeface="Arial Black" panose="020B0A04020102020204" pitchFamily="34" charset="0"/>
              </a:rPr>
              <a:t>Prof. Dr. Şevki ÖZGENER</a:t>
            </a:r>
          </a:p>
          <a:p>
            <a:pPr marL="0" indent="0" algn="ctr">
              <a:buNone/>
            </a:pPr>
            <a:r>
              <a:rPr lang="tr-TR" sz="8000" b="1" dirty="0" smtClean="0">
                <a:solidFill>
                  <a:schemeClr val="tx1"/>
                </a:solidFill>
                <a:latin typeface="Arial Black" panose="020B0A04020102020204" pitchFamily="34" charset="0"/>
              </a:rPr>
              <a:t>Nevşehir Hacı Bektaş Veli Üniversitesi</a:t>
            </a:r>
          </a:p>
          <a:p>
            <a:pPr marL="0" indent="0" algn="ctr">
              <a:buNone/>
            </a:pPr>
            <a:endParaRPr lang="tr-TR" sz="8000" b="1" dirty="0">
              <a:solidFill>
                <a:schemeClr val="tx1"/>
              </a:solidFill>
              <a:latin typeface="Arial Black" panose="020B0A04020102020204" pitchFamily="34" charset="0"/>
            </a:endParaRPr>
          </a:p>
          <a:p>
            <a:pPr marL="0" indent="0" algn="ctr">
              <a:buNone/>
            </a:pPr>
            <a:endParaRPr lang="tr-TR" sz="8000" b="1" dirty="0" smtClean="0">
              <a:solidFill>
                <a:schemeClr val="tx1"/>
              </a:solidFill>
              <a:latin typeface="Arial Black" panose="020B0A04020102020204" pitchFamily="34" charset="0"/>
            </a:endParaRPr>
          </a:p>
          <a:p>
            <a:pPr marL="0" indent="0" algn="ctr">
              <a:buNone/>
            </a:pPr>
            <a:r>
              <a:rPr lang="tr-TR" sz="8000" b="1" dirty="0">
                <a:solidFill>
                  <a:srgbClr val="0070C0"/>
                </a:solidFill>
              </a:rPr>
              <a:t>Uluslararası EMI Sosyal Bilimler Kongresi, 27-29 Nisan 2018, Lefkoşa</a:t>
            </a:r>
          </a:p>
          <a:p>
            <a:pPr marL="0" indent="0" algn="ctr">
              <a:buNone/>
            </a:pPr>
            <a:r>
              <a:rPr lang="tr-TR" sz="8000" b="1" dirty="0" smtClean="0">
                <a:solidFill>
                  <a:srgbClr val="0070C0"/>
                </a:solidFill>
                <a:latin typeface="Arial Black" panose="020B0A04020102020204" pitchFamily="34" charset="0"/>
              </a:rPr>
              <a:t>KIBRIS</a:t>
            </a:r>
          </a:p>
          <a:p>
            <a:pPr marL="0" indent="0" algn="ctr">
              <a:buNone/>
            </a:pPr>
            <a:endParaRPr lang="tr-TR" sz="2800" b="1" dirty="0">
              <a:solidFill>
                <a:schemeClr val="tx1"/>
              </a:solidFill>
            </a:endParaRPr>
          </a:p>
          <a:p>
            <a:pPr marL="0" indent="0" algn="ctr">
              <a:buNone/>
            </a:pPr>
            <a:endParaRPr lang="tr-TR" sz="2800" b="1" dirty="0" smtClean="0">
              <a:solidFill>
                <a:schemeClr val="tx1"/>
              </a:solidFill>
            </a:endParaRPr>
          </a:p>
          <a:p>
            <a:pPr marL="0" indent="0" algn="ctr">
              <a:buNone/>
            </a:pPr>
            <a:endParaRPr lang="tr-TR" sz="2800" b="1" dirty="0">
              <a:solidFill>
                <a:schemeClr val="tx1"/>
              </a:solidFill>
            </a:endParaRPr>
          </a:p>
          <a:p>
            <a:pPr marL="0" indent="0" algn="ctr">
              <a:buNone/>
            </a:pPr>
            <a:endParaRPr lang="tr-TR" sz="2800" dirty="0"/>
          </a:p>
        </p:txBody>
      </p:sp>
      <p:pic>
        <p:nvPicPr>
          <p:cNvPr id="5" name="Resim 4"/>
          <p:cNvPicPr>
            <a:picLocks noChangeAspect="1"/>
          </p:cNvPicPr>
          <p:nvPr/>
        </p:nvPicPr>
        <p:blipFill>
          <a:blip r:embed="rId2"/>
          <a:stretch>
            <a:fillRect/>
          </a:stretch>
        </p:blipFill>
        <p:spPr>
          <a:xfrm>
            <a:off x="365760" y="440151"/>
            <a:ext cx="11456126" cy="1536325"/>
          </a:xfrm>
          <a:prstGeom prst="rect">
            <a:avLst/>
          </a:prstGeom>
        </p:spPr>
      </p:pic>
    </p:spTree>
    <p:extLst>
      <p:ext uri="{BB962C8B-B14F-4D97-AF65-F5344CB8AC3E}">
        <p14:creationId xmlns:p14="http://schemas.microsoft.com/office/powerpoint/2010/main" val="145455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TEORİ NE DEĞİLDİR</a:t>
            </a:r>
            <a:endParaRPr lang="tr-TR" dirty="0"/>
          </a:p>
        </p:txBody>
      </p:sp>
      <p:sp>
        <p:nvSpPr>
          <p:cNvPr id="3" name="İçerik Yer Tutucusu 2"/>
          <p:cNvSpPr>
            <a:spLocks noGrp="1"/>
          </p:cNvSpPr>
          <p:nvPr>
            <p:ph idx="1"/>
          </p:nvPr>
        </p:nvSpPr>
        <p:spPr>
          <a:xfrm>
            <a:off x="418011" y="2180496"/>
            <a:ext cx="11299371" cy="3678303"/>
          </a:xfrm>
        </p:spPr>
        <p:txBody>
          <a:bodyPr>
            <a:normAutofit/>
          </a:bodyPr>
          <a:lstStyle/>
          <a:p>
            <a:pPr algn="just"/>
            <a:r>
              <a:rPr lang="tr-TR" sz="2000" b="1" dirty="0" smtClean="0">
                <a:solidFill>
                  <a:srgbClr val="0070C0"/>
                </a:solidFill>
              </a:rPr>
              <a:t>Sosyal bilimlerde zayıf teoriye karşı güçlü teorinin nelerden oluştuğu konusunda küçük bir fikir birliği olsa da;  kaynakların, verilerin, değişkenler listesinin, diyagramların ve hipotezlerin teori olmadığı konusunda geniş bir konsensüs mevcuttur. </a:t>
            </a:r>
          </a:p>
          <a:p>
            <a:pPr algn="just"/>
            <a:r>
              <a:rPr lang="tr-TR" sz="2000" b="1" dirty="0" smtClean="0">
                <a:solidFill>
                  <a:srgbClr val="0070C0"/>
                </a:solidFill>
              </a:rPr>
              <a:t>Teoriyi kapsayamayan bilimsel metinlerin değeri şüphelidir. Zaman zaman hakemler ve editörlerin dergilere gönderilen makaleleri yayınlamama kararının birincil nedeni, yetersiz teoriye sahip olmalarıdır.</a:t>
            </a:r>
            <a:endParaRPr lang="en-GB" sz="2400" dirty="0">
              <a:solidFill>
                <a:srgbClr val="0070C0"/>
              </a:solidFill>
            </a:endParaRPr>
          </a:p>
        </p:txBody>
      </p:sp>
    </p:spTree>
    <p:extLst>
      <p:ext uri="{BB962C8B-B14F-4D97-AF65-F5344CB8AC3E}">
        <p14:creationId xmlns:p14="http://schemas.microsoft.com/office/powerpoint/2010/main" val="970960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Makalenin teori olmayan kısımları </a:t>
            </a:r>
            <a:endParaRPr lang="tr-TR" dirty="0"/>
          </a:p>
        </p:txBody>
      </p:sp>
      <p:sp>
        <p:nvSpPr>
          <p:cNvPr id="3" name="İçerik Yer Tutucusu 2"/>
          <p:cNvSpPr>
            <a:spLocks noGrp="1"/>
          </p:cNvSpPr>
          <p:nvPr>
            <p:ph idx="1"/>
          </p:nvPr>
        </p:nvSpPr>
        <p:spPr>
          <a:xfrm>
            <a:off x="396241" y="1894115"/>
            <a:ext cx="11399519" cy="4754879"/>
          </a:xfrm>
        </p:spPr>
        <p:txBody>
          <a:bodyPr>
            <a:normAutofit/>
          </a:bodyPr>
          <a:lstStyle/>
          <a:p>
            <a:pPr marL="0" indent="0">
              <a:buNone/>
            </a:pPr>
            <a:r>
              <a:rPr lang="tr-TR" sz="2400" dirty="0" smtClean="0">
                <a:solidFill>
                  <a:srgbClr val="0070C0"/>
                </a:solidFill>
              </a:rPr>
              <a:t> </a:t>
            </a:r>
            <a:r>
              <a:rPr lang="en-GB" sz="2400" dirty="0" smtClean="0">
                <a:solidFill>
                  <a:srgbClr val="0070C0"/>
                </a:solidFill>
              </a:rPr>
              <a:t>1</a:t>
            </a:r>
            <a:r>
              <a:rPr lang="tr-TR" sz="2400" dirty="0" smtClean="0">
                <a:solidFill>
                  <a:srgbClr val="0070C0"/>
                </a:solidFill>
              </a:rPr>
              <a:t>.Referanslar teori değildir. </a:t>
            </a:r>
          </a:p>
          <a:p>
            <a:pPr marL="342900" indent="-342900" algn="just">
              <a:buAutoNum type="arabicPeriod"/>
            </a:pPr>
            <a:r>
              <a:rPr lang="tr-TR" sz="2400" b="1" dirty="0" smtClean="0"/>
              <a:t>Önceki çalışmalarda geliştirilen teoriye ilişkin referanslar, yeni kavramsal tartışmalar aşamasını oluşturmaya yardımcı olur. Yazarlar, tasarladıkları ve katkıda bulundukları mantığın akışını tanımlama gereksinimi duymaktadır. Mevcut teorilere dair </a:t>
            </a:r>
            <a:r>
              <a:rPr lang="tr-TR" sz="2400" b="1" u="sng" dirty="0" smtClean="0"/>
              <a:t>referansların listelenmesi ve bu teorilerin isimlerinin ifade edilmesi, </a:t>
            </a:r>
            <a:r>
              <a:rPr lang="tr-TR" sz="2400" b="1" dirty="0" smtClean="0">
                <a:solidFill>
                  <a:srgbClr val="FF0000"/>
                </a:solidFill>
              </a:rPr>
              <a:t>onların içerdikleri </a:t>
            </a:r>
            <a:r>
              <a:rPr lang="tr-TR" sz="2400" b="1" dirty="0" err="1" smtClean="0">
                <a:solidFill>
                  <a:srgbClr val="FF0000"/>
                </a:solidFill>
              </a:rPr>
              <a:t>nedensel</a:t>
            </a:r>
            <a:r>
              <a:rPr lang="tr-TR" sz="2400" b="1" dirty="0" smtClean="0">
                <a:solidFill>
                  <a:srgbClr val="FF0000"/>
                </a:solidFill>
              </a:rPr>
              <a:t> mantığı açıklamakla aynı şey değildir</a:t>
            </a:r>
            <a:r>
              <a:rPr lang="tr-TR" sz="2400" b="1" dirty="0" smtClean="0"/>
              <a:t>. İzah etmek gerekirse, </a:t>
            </a:r>
            <a:r>
              <a:rPr lang="tr-TR" sz="2400" b="1" dirty="0" err="1" smtClean="0"/>
              <a:t>Sutton’ın</a:t>
            </a:r>
            <a:r>
              <a:rPr lang="tr-TR" sz="2400" b="1" dirty="0" smtClean="0"/>
              <a:t> (1991: 1962) kaleme aldığı makalesindeki üç referansı kapsayan cümle, teori değildir.  Şöyle ki;</a:t>
            </a:r>
          </a:p>
          <a:p>
            <a:pPr marL="0" indent="0" algn="just">
              <a:buNone/>
            </a:pPr>
            <a:endParaRPr lang="tr-TR" sz="2000" dirty="0"/>
          </a:p>
        </p:txBody>
      </p:sp>
    </p:spTree>
    <p:extLst>
      <p:ext uri="{BB962C8B-B14F-4D97-AF65-F5344CB8AC3E}">
        <p14:creationId xmlns:p14="http://schemas.microsoft.com/office/powerpoint/2010/main" val="3587933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Makalenin teori olmayan kısımları </a:t>
            </a:r>
            <a:endParaRPr lang="tr-TR" dirty="0"/>
          </a:p>
        </p:txBody>
      </p:sp>
      <p:sp>
        <p:nvSpPr>
          <p:cNvPr id="3" name="İçerik Yer Tutucusu 2"/>
          <p:cNvSpPr>
            <a:spLocks noGrp="1"/>
          </p:cNvSpPr>
          <p:nvPr>
            <p:ph idx="1"/>
          </p:nvPr>
        </p:nvSpPr>
        <p:spPr>
          <a:xfrm>
            <a:off x="396241" y="1894115"/>
            <a:ext cx="11399519" cy="4754879"/>
          </a:xfrm>
        </p:spPr>
        <p:txBody>
          <a:bodyPr>
            <a:normAutofit/>
          </a:bodyPr>
          <a:lstStyle/>
          <a:p>
            <a:pPr marL="0" indent="0">
              <a:buNone/>
            </a:pPr>
            <a:r>
              <a:rPr lang="tr-TR" sz="2200" dirty="0" smtClean="0">
                <a:solidFill>
                  <a:srgbClr val="0070C0"/>
                </a:solidFill>
              </a:rPr>
              <a:t> </a:t>
            </a:r>
            <a:r>
              <a:rPr lang="en-GB" sz="2200" dirty="0" smtClean="0">
                <a:solidFill>
                  <a:srgbClr val="0070C0"/>
                </a:solidFill>
              </a:rPr>
              <a:t>1</a:t>
            </a:r>
            <a:r>
              <a:rPr lang="tr-TR" sz="2200" dirty="0" smtClean="0">
                <a:solidFill>
                  <a:srgbClr val="0070C0"/>
                </a:solidFill>
              </a:rPr>
              <a:t>.Referanslar teori değildir. </a:t>
            </a:r>
          </a:p>
          <a:p>
            <a:pPr marL="342900" indent="-342900" algn="just">
              <a:buAutoNum type="arabicPeriod"/>
            </a:pPr>
            <a:r>
              <a:rPr lang="tr-TR" sz="2200" b="1" dirty="0" smtClean="0"/>
              <a:t>‘Bu örüntü, saldırganlığın “kavga” tepkisini kışkırttığı (</a:t>
            </a:r>
            <a:r>
              <a:rPr lang="tr-TR" sz="2200" b="1" dirty="0" err="1" smtClean="0"/>
              <a:t>Frijda</a:t>
            </a:r>
            <a:r>
              <a:rPr lang="tr-TR" sz="2200" b="1" dirty="0" smtClean="0"/>
              <a:t>, 1986) ve öfkenin bulaşıcı bir duygu olduğu yönündeki bulgularla tutarlıdır (</a:t>
            </a:r>
            <a:r>
              <a:rPr lang="tr-TR" sz="2200" b="1" dirty="0" err="1" smtClean="0"/>
              <a:t>Schacter</a:t>
            </a:r>
            <a:r>
              <a:rPr lang="tr-TR" sz="2200" b="1" dirty="0" smtClean="0"/>
              <a:t> ve </a:t>
            </a:r>
            <a:r>
              <a:rPr lang="tr-TR" sz="2200" b="1" dirty="0" err="1" smtClean="0"/>
              <a:t>Singer</a:t>
            </a:r>
            <a:r>
              <a:rPr lang="tr-TR" sz="2200" b="1" dirty="0" smtClean="0"/>
              <a:t>, 1962; Baron, 1977). Bu cümle, kavramsal argümanlar içeren (ve bazı bulgular) yayınları listelemektedir. Fakat saldırganlığın niçin "</a:t>
            </a:r>
            <a:r>
              <a:rPr lang="tr-TR" sz="2200" b="1" dirty="0" err="1" smtClean="0"/>
              <a:t>kavga"yı</a:t>
            </a:r>
            <a:r>
              <a:rPr lang="tr-TR" sz="2200" b="1" dirty="0" smtClean="0"/>
              <a:t> provoke ettiği veya öfkenin niçin bulaşıcı olduğunu açıklamaya </a:t>
            </a:r>
            <a:r>
              <a:rPr lang="tr-TR" sz="2200" b="1" dirty="0" smtClean="0">
                <a:solidFill>
                  <a:srgbClr val="FF0000"/>
                </a:solidFill>
              </a:rPr>
              <a:t>yönelik mantığı sunmadığından teori değildir.’ </a:t>
            </a:r>
            <a:r>
              <a:rPr lang="tr-TR" sz="2200" b="1" dirty="0" smtClean="0"/>
              <a:t>Ancak </a:t>
            </a:r>
            <a:r>
              <a:rPr lang="tr-TR" sz="2200" b="1" dirty="0" smtClean="0">
                <a:solidFill>
                  <a:srgbClr val="FF0000"/>
                </a:solidFill>
              </a:rPr>
              <a:t>bazen referanslar teorinin eksikliğini gizlemek için bir sis perdesi gibi kullanılmaktadır. </a:t>
            </a:r>
            <a:r>
              <a:rPr lang="tr-TR" sz="2200" b="1" dirty="0" smtClean="0"/>
              <a:t>Mevcut teorilere ilişkin çoğu referanslar yeni bir teori yaratmamaktadır. </a:t>
            </a:r>
            <a:r>
              <a:rPr lang="tr-TR" sz="2200" b="1" u="sng" dirty="0" smtClean="0"/>
              <a:t>Bu nedenle yazarlar atıfta bulunduğu kaynaklardan adapte ettikleri kavram ve tartışmaların ne olduğunu ve geliştirdikleri teori ile nasıl bağlantılı olduğunu açıklamalıdır. </a:t>
            </a:r>
            <a:r>
              <a:rPr lang="tr-TR" sz="2200" u="sng" dirty="0" smtClean="0"/>
              <a:t> </a:t>
            </a:r>
            <a:endParaRPr lang="tr-TR" sz="2200" b="1" u="sng" dirty="0" smtClean="0"/>
          </a:p>
          <a:p>
            <a:pPr marL="342900" indent="-342900" algn="just">
              <a:buFont typeface="Wingdings 2" panose="05020102010507070707" pitchFamily="18" charset="2"/>
              <a:buAutoNum type="arabicPeriod"/>
            </a:pPr>
            <a:r>
              <a:rPr lang="tr-TR" sz="2200" b="1" dirty="0" smtClean="0"/>
              <a:t>İlgisiz referanslar, özellikle göstermelik yapılan atılar, sadece teorileri işaret ettiğinde teori olarak değerlendirilmemektedir.</a:t>
            </a:r>
            <a:endParaRPr lang="tr-TR" sz="2200" dirty="0"/>
          </a:p>
        </p:txBody>
      </p:sp>
    </p:spTree>
    <p:extLst>
      <p:ext uri="{BB962C8B-B14F-4D97-AF65-F5344CB8AC3E}">
        <p14:creationId xmlns:p14="http://schemas.microsoft.com/office/powerpoint/2010/main" val="4073789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352696" y="1881051"/>
            <a:ext cx="11377749" cy="4448011"/>
          </a:xfrm>
        </p:spPr>
        <p:txBody>
          <a:bodyPr>
            <a:normAutofit/>
          </a:bodyPr>
          <a:lstStyle/>
          <a:p>
            <a:pPr marL="0" indent="0">
              <a:buNone/>
            </a:pPr>
            <a:r>
              <a:rPr lang="tr-TR" sz="2400" b="1" dirty="0" smtClean="0">
                <a:solidFill>
                  <a:srgbClr val="0070C0"/>
                </a:solidFill>
              </a:rPr>
              <a:t>2. Veriler teori değildir</a:t>
            </a:r>
          </a:p>
          <a:p>
            <a:pPr algn="just"/>
            <a:r>
              <a:rPr lang="tr-TR" sz="2400" b="1" dirty="0" smtClean="0"/>
              <a:t>Organizasyon teorilerinin birçoğu veriye dayalıdır. </a:t>
            </a:r>
            <a:r>
              <a:rPr lang="en-GB" sz="2400" b="1" dirty="0" smtClean="0"/>
              <a:t> </a:t>
            </a:r>
            <a:r>
              <a:rPr lang="tr-TR" sz="2400" b="1" dirty="0" smtClean="0"/>
              <a:t>Ampirik bulgu mevcut teoriyi doğrulamada, revize etmede ve geçersiz kılmada ve yeni teori geliştirilmesinde önemli bir rol oynamaktadır. Fakat Beta katsayıları, faktör yükleri veya deneklerin tutarlı ifadeleri </a:t>
            </a:r>
            <a:r>
              <a:rPr lang="tr-TR" sz="2400" b="1" dirty="0" smtClean="0">
                <a:solidFill>
                  <a:srgbClr val="FF0000"/>
                </a:solidFill>
              </a:rPr>
              <a:t>nadiren </a:t>
            </a:r>
            <a:r>
              <a:rPr lang="tr-TR" sz="2400" b="1" dirty="0" err="1" smtClean="0">
                <a:solidFill>
                  <a:srgbClr val="FF0000"/>
                </a:solidFill>
              </a:rPr>
              <a:t>nedensel</a:t>
            </a:r>
            <a:r>
              <a:rPr lang="tr-TR" sz="2400" b="1" dirty="0" smtClean="0">
                <a:solidFill>
                  <a:srgbClr val="FF0000"/>
                </a:solidFill>
              </a:rPr>
              <a:t> açıklamaları oluşturabilmektedir. </a:t>
            </a:r>
            <a:r>
              <a:rPr lang="en-GB" sz="2400" b="1" dirty="0" smtClean="0">
                <a:solidFill>
                  <a:srgbClr val="FF0000"/>
                </a:solidFill>
              </a:rPr>
              <a:t> </a:t>
            </a:r>
          </a:p>
          <a:p>
            <a:pPr algn="just"/>
            <a:r>
              <a:rPr lang="en-GB" sz="2400" b="1" dirty="0" smtClean="0"/>
              <a:t>Kaplan (1964) </a:t>
            </a:r>
            <a:r>
              <a:rPr lang="tr-TR" sz="2400" b="1" dirty="0" smtClean="0"/>
              <a:t>davranışsal bilim araştırmalarında teori ve verilerin farklı rolleri olduğunu ileri sürer.  </a:t>
            </a:r>
            <a:r>
              <a:rPr lang="tr-TR" sz="2400" b="1" dirty="0" smtClean="0">
                <a:solidFill>
                  <a:srgbClr val="FF0000"/>
                </a:solidFill>
              </a:rPr>
              <a:t>Veriler, hangi ampirik modellerin gözlemlendiğini ortaya koyarken, teori </a:t>
            </a:r>
            <a:r>
              <a:rPr lang="en-GB" sz="2400" b="1" dirty="0" smtClean="0">
                <a:solidFill>
                  <a:srgbClr val="FF0000"/>
                </a:solidFill>
              </a:rPr>
              <a:t> </a:t>
            </a:r>
            <a:r>
              <a:rPr lang="tr-TR" sz="2400" b="1" dirty="0" smtClean="0">
                <a:solidFill>
                  <a:srgbClr val="FF0000"/>
                </a:solidFill>
              </a:rPr>
              <a:t>ampirik modellerin niçin gözlemlendiğini açıklar. </a:t>
            </a:r>
            <a:r>
              <a:rPr lang="en-GB" sz="2400" b="1" dirty="0" smtClean="0">
                <a:solidFill>
                  <a:srgbClr val="FF0000"/>
                </a:solidFill>
              </a:rPr>
              <a:t> </a:t>
            </a:r>
          </a:p>
        </p:txBody>
      </p:sp>
    </p:spTree>
    <p:extLst>
      <p:ext uri="{BB962C8B-B14F-4D97-AF65-F5344CB8AC3E}">
        <p14:creationId xmlns:p14="http://schemas.microsoft.com/office/powerpoint/2010/main" val="3966049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352696" y="1881051"/>
            <a:ext cx="11377749" cy="4448011"/>
          </a:xfrm>
        </p:spPr>
        <p:txBody>
          <a:bodyPr>
            <a:normAutofit/>
          </a:bodyPr>
          <a:lstStyle/>
          <a:p>
            <a:pPr marL="0" indent="0">
              <a:buNone/>
            </a:pPr>
            <a:r>
              <a:rPr lang="tr-TR" sz="2400" b="1" dirty="0" smtClean="0">
                <a:solidFill>
                  <a:srgbClr val="0070C0"/>
                </a:solidFill>
              </a:rPr>
              <a:t>2. Veriler teori değildir</a:t>
            </a:r>
          </a:p>
          <a:p>
            <a:pPr algn="just"/>
            <a:r>
              <a:rPr lang="tr-TR" sz="2400" b="1" dirty="0" smtClean="0"/>
              <a:t>Veriler teoriyi destekler, ancak teori oluşturmamaktadır.</a:t>
            </a:r>
            <a:r>
              <a:rPr lang="en-GB" sz="2400" b="1" dirty="0" smtClean="0"/>
              <a:t> </a:t>
            </a:r>
            <a:r>
              <a:rPr lang="tr-TR" sz="2400" b="1" dirty="0" smtClean="0"/>
              <a:t>Niceliksel veri kullananlar, teoriyi işin içine katmak istiyorsa </a:t>
            </a:r>
            <a:r>
              <a:rPr lang="tr-TR" sz="2400" b="1" dirty="0" smtClean="0">
                <a:solidFill>
                  <a:srgbClr val="FF0000"/>
                </a:solidFill>
              </a:rPr>
              <a:t>bulguların niçin gözlemlendiğini açıklamak için </a:t>
            </a:r>
            <a:r>
              <a:rPr lang="tr-TR" sz="2400" b="1" dirty="0" err="1" smtClean="0">
                <a:solidFill>
                  <a:srgbClr val="FF0000"/>
                </a:solidFill>
              </a:rPr>
              <a:t>nedensel</a:t>
            </a:r>
            <a:r>
              <a:rPr lang="tr-TR" sz="2400" b="1" dirty="0" smtClean="0">
                <a:solidFill>
                  <a:srgbClr val="FF0000"/>
                </a:solidFill>
              </a:rPr>
              <a:t> argümanlar (tartışmalar) geliştirmelidir. </a:t>
            </a:r>
            <a:r>
              <a:rPr lang="en-GB" sz="2400" b="1" dirty="0" smtClean="0">
                <a:solidFill>
                  <a:srgbClr val="FF0000"/>
                </a:solidFill>
              </a:rPr>
              <a:t> </a:t>
            </a:r>
          </a:p>
          <a:p>
            <a:pPr algn="just"/>
            <a:r>
              <a:rPr lang="tr-TR" sz="2400" b="1" dirty="0" smtClean="0"/>
              <a:t>Veriler kendi başına teori değildir. Bilim insanları verileri teorilere dönüştürmektedir. </a:t>
            </a:r>
            <a:r>
              <a:rPr lang="en-GB" sz="2400" b="1" dirty="0" smtClean="0"/>
              <a:t>Sutton </a:t>
            </a:r>
            <a:r>
              <a:rPr lang="tr-TR" sz="2400" b="1" dirty="0" smtClean="0"/>
              <a:t>ve </a:t>
            </a:r>
            <a:r>
              <a:rPr lang="en-GB" sz="2400" b="1" dirty="0" smtClean="0"/>
              <a:t> </a:t>
            </a:r>
            <a:r>
              <a:rPr lang="en-GB" sz="2400" b="1" dirty="0" err="1" smtClean="0"/>
              <a:t>Staw</a:t>
            </a:r>
            <a:r>
              <a:rPr lang="tr-TR" sz="2400" b="1" dirty="0" smtClean="0"/>
              <a:t>’un dediği gibi «veriler, teori değildir.» savı hala doğrudur. </a:t>
            </a:r>
            <a:r>
              <a:rPr lang="tr-TR" sz="2400" b="1" dirty="0" smtClean="0">
                <a:solidFill>
                  <a:srgbClr val="FF0000"/>
                </a:solidFill>
              </a:rPr>
              <a:t>Teori yerine veri yalnız başına sunulursa, hakemler kötü teori çabası şeklinde değerlendirerek çalışmayı ret etmektedir. </a:t>
            </a:r>
            <a:r>
              <a:rPr lang="tr-TR" sz="2400" b="1" dirty="0" smtClean="0"/>
              <a:t>O zaman daha çok verinin teoriye uygunluğu sağlanmalıdır. </a:t>
            </a:r>
            <a:endParaRPr lang="tr-TR" sz="2400" b="1" dirty="0"/>
          </a:p>
        </p:txBody>
      </p:sp>
    </p:spTree>
    <p:extLst>
      <p:ext uri="{BB962C8B-B14F-4D97-AF65-F5344CB8AC3E}">
        <p14:creationId xmlns:p14="http://schemas.microsoft.com/office/powerpoint/2010/main" val="3653060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Makalenin </a:t>
            </a:r>
            <a:r>
              <a:rPr lang="tr-TR" dirty="0"/>
              <a:t>teori olmayan kısımları </a:t>
            </a:r>
          </a:p>
        </p:txBody>
      </p:sp>
      <p:sp>
        <p:nvSpPr>
          <p:cNvPr id="3" name="İçerik Yer Tutucusu 2"/>
          <p:cNvSpPr>
            <a:spLocks noGrp="1"/>
          </p:cNvSpPr>
          <p:nvPr>
            <p:ph idx="1"/>
          </p:nvPr>
        </p:nvSpPr>
        <p:spPr>
          <a:xfrm>
            <a:off x="439783" y="1946365"/>
            <a:ext cx="11312434" cy="4258491"/>
          </a:xfrm>
        </p:spPr>
        <p:txBody>
          <a:bodyPr>
            <a:normAutofit fontScale="92500"/>
          </a:bodyPr>
          <a:lstStyle/>
          <a:p>
            <a:pPr marL="0" indent="0">
              <a:buNone/>
            </a:pPr>
            <a:r>
              <a:rPr lang="en-US" b="1" dirty="0">
                <a:solidFill>
                  <a:srgbClr val="0070C0"/>
                </a:solidFill>
              </a:rPr>
              <a:t>3. </a:t>
            </a:r>
            <a:r>
              <a:rPr lang="tr-TR" b="1" dirty="0" smtClean="0">
                <a:solidFill>
                  <a:srgbClr val="0070C0"/>
                </a:solidFill>
              </a:rPr>
              <a:t>Değişkenler Listesi ve Yapılar Teori Değildir. </a:t>
            </a:r>
          </a:p>
          <a:p>
            <a:pPr marL="0" indent="0" algn="just">
              <a:buNone/>
            </a:pPr>
            <a:r>
              <a:rPr lang="tr-TR" sz="2400" b="1" dirty="0" err="1"/>
              <a:t>March</a:t>
            </a:r>
            <a:r>
              <a:rPr lang="tr-TR" sz="2400" b="1" dirty="0"/>
              <a:t> </a:t>
            </a:r>
            <a:r>
              <a:rPr lang="tr-TR" sz="2400" b="1" dirty="0" err="1"/>
              <a:t>and</a:t>
            </a:r>
            <a:r>
              <a:rPr lang="tr-TR" sz="2400" b="1" dirty="0"/>
              <a:t> </a:t>
            </a:r>
            <a:r>
              <a:rPr lang="tr-TR" sz="2400" b="1" dirty="0" err="1"/>
              <a:t>Simon’s</a:t>
            </a:r>
            <a:r>
              <a:rPr lang="tr-TR" sz="2400" b="1" dirty="0"/>
              <a:t> (1958</a:t>
            </a:r>
            <a:r>
              <a:rPr lang="tr-TR" sz="2400" b="1" dirty="0" smtClean="0"/>
              <a:t>) yayınladıkları ‘</a:t>
            </a:r>
            <a:r>
              <a:rPr lang="tr-TR" sz="2400" b="1" i="1" dirty="0" err="1" smtClean="0"/>
              <a:t>Organizations</a:t>
            </a:r>
            <a:r>
              <a:rPr lang="tr-TR" sz="2400" b="1" i="1" dirty="0" smtClean="0"/>
              <a:t>’ isimli klasik kitaplarının 243-249 sayfaların sayısal </a:t>
            </a:r>
            <a:r>
              <a:rPr lang="tr-TR" sz="2400" b="1" i="1" dirty="0" err="1" smtClean="0"/>
              <a:t>index</a:t>
            </a:r>
            <a:r>
              <a:rPr lang="tr-TR" sz="2400" b="1" i="1" dirty="0" smtClean="0"/>
              <a:t> </a:t>
            </a:r>
            <a:r>
              <a:rPr lang="tr-TR" sz="2400" b="1" i="1" dirty="0" err="1" smtClean="0"/>
              <a:t>şekilnde</a:t>
            </a:r>
            <a:r>
              <a:rPr lang="tr-TR" sz="2400" b="1" i="1" dirty="0" smtClean="0"/>
              <a:t> ifade ettikleri kısımda 206 değişken ele almışlardır.  </a:t>
            </a:r>
            <a:r>
              <a:rPr lang="tr-TR" sz="2400" b="1" i="1" dirty="0" smtClean="0">
                <a:solidFill>
                  <a:srgbClr val="FF0000"/>
                </a:solidFill>
              </a:rPr>
              <a:t>Değişkenler listesi ve bu değişkenlerin tanımlanması teorinin önemli parçalarıdır, fakat yalnız başına teori oluşturmamaktadır. </a:t>
            </a:r>
            <a:r>
              <a:rPr lang="tr-TR" sz="2400" b="1" i="1" u="sng" dirty="0" smtClean="0"/>
              <a:t>Bir teori aynı zamanda değişkenlerin niçin ortaya çıktığını ve  niçin bağlantılı olduğunu açıklamalıdır. </a:t>
            </a:r>
            <a:endParaRPr lang="tr-TR" sz="2400" b="1" u="sng" dirty="0" smtClean="0"/>
          </a:p>
          <a:p>
            <a:pPr marL="0" indent="0" algn="just">
              <a:buNone/>
            </a:pPr>
            <a:r>
              <a:rPr lang="tr-TR" sz="2400" b="1" u="sng" dirty="0" smtClean="0"/>
              <a:t>Belli bir davranışla ilişkili insanların demografik özelliklerinin listelenmesi de teori değildir. Kavramsal tanımlar, teori değildir.  </a:t>
            </a:r>
            <a:r>
              <a:rPr lang="tr-TR" sz="2400" b="1" dirty="0" smtClean="0"/>
              <a:t>Bütün olası belirleyicileri kapsayan değişkenler listesi açıklamaya yardımcı olur, fakat kendi başına teori değildir. </a:t>
            </a:r>
            <a:r>
              <a:rPr lang="en-US" sz="2400" b="1" dirty="0" smtClean="0"/>
              <a:t> </a:t>
            </a:r>
            <a:endParaRPr lang="tr-TR" sz="2400" b="1" dirty="0" smtClean="0"/>
          </a:p>
          <a:p>
            <a:pPr marL="0" indent="0" algn="just">
              <a:buNone/>
            </a:pPr>
            <a:r>
              <a:rPr lang="tr-TR" sz="2400" b="1" dirty="0" smtClean="0"/>
              <a:t>Değişkenlere ilişkin karşılaştırmalı testler, teoriye ilişkin bir karşılaştırmalı test değildir. </a:t>
            </a:r>
            <a:r>
              <a:rPr lang="en-US" sz="2400" b="1" dirty="0" smtClean="0"/>
              <a:t> </a:t>
            </a:r>
            <a:endParaRPr lang="tr-TR" sz="2400" b="1" dirty="0" smtClean="0"/>
          </a:p>
        </p:txBody>
      </p:sp>
    </p:spTree>
    <p:extLst>
      <p:ext uri="{BB962C8B-B14F-4D97-AF65-F5344CB8AC3E}">
        <p14:creationId xmlns:p14="http://schemas.microsoft.com/office/powerpoint/2010/main" val="1238186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44138" y="1932301"/>
            <a:ext cx="11325496" cy="4416247"/>
          </a:xfrm>
        </p:spPr>
        <p:txBody>
          <a:bodyPr>
            <a:normAutofit/>
          </a:bodyPr>
          <a:lstStyle/>
          <a:p>
            <a:pPr marL="0" indent="0">
              <a:buNone/>
            </a:pPr>
            <a:r>
              <a:rPr lang="tr-TR" sz="2400" b="1" dirty="0" smtClean="0">
                <a:solidFill>
                  <a:srgbClr val="0070C0"/>
                </a:solidFill>
              </a:rPr>
              <a:t>4. Şekiller veya Diyagramlar Teori Değildir</a:t>
            </a:r>
          </a:p>
          <a:p>
            <a:pPr algn="just"/>
            <a:r>
              <a:rPr lang="tr-TR" sz="2400" b="1" dirty="0" smtClean="0"/>
              <a:t>Diyagramlar veya şekiller, araştırmanın değerli bir parçası olabilir, </a:t>
            </a:r>
            <a:r>
              <a:rPr lang="tr-TR" sz="2400" b="1" dirty="0" smtClean="0">
                <a:solidFill>
                  <a:srgbClr val="FF0000"/>
                </a:solidFill>
              </a:rPr>
              <a:t>ancak kendi başlarına nadiren teori oluşturmaktadır. </a:t>
            </a:r>
            <a:r>
              <a:rPr lang="tr-TR" sz="2400" b="1" u="sng" dirty="0" smtClean="0"/>
              <a:t>Okuyucunun </a:t>
            </a:r>
            <a:r>
              <a:rPr lang="tr-TR" sz="2400" b="1" u="sng" dirty="0" err="1" smtClean="0"/>
              <a:t>nedensel</a:t>
            </a:r>
            <a:r>
              <a:rPr lang="tr-TR" sz="2400" b="1" u="sng" dirty="0" smtClean="0"/>
              <a:t> zinciri görebilmesi veya şekiller, üçüncü değişkenin nasıl araya girdiğini veya ilişkide düzenleyici rolü oynadığını görebilmesi için mantık düzenlerken </a:t>
            </a:r>
            <a:r>
              <a:rPr lang="tr-TR" sz="2400" b="1" u="sng" dirty="0" err="1" smtClean="0"/>
              <a:t>nedensel</a:t>
            </a:r>
            <a:r>
              <a:rPr lang="tr-TR" sz="2400" b="1" u="sng" dirty="0" smtClean="0"/>
              <a:t> ilişkilerin ortaya konulmasında daha çok yardımcı olabilir.  </a:t>
            </a:r>
            <a:r>
              <a:rPr lang="tr-TR" sz="2400" b="1" dirty="0" smtClean="0"/>
              <a:t>Aynı zamanda belirli bir sürecin zaman içinde nasıl ortaya çıktığını gösteren geçici diyagramlar da yararlıdır. </a:t>
            </a:r>
          </a:p>
        </p:txBody>
      </p:sp>
    </p:spTree>
    <p:extLst>
      <p:ext uri="{BB962C8B-B14F-4D97-AF65-F5344CB8AC3E}">
        <p14:creationId xmlns:p14="http://schemas.microsoft.com/office/powerpoint/2010/main" val="2451452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44138" y="1932301"/>
            <a:ext cx="11325496" cy="4416247"/>
          </a:xfrm>
        </p:spPr>
        <p:txBody>
          <a:bodyPr>
            <a:normAutofit/>
          </a:bodyPr>
          <a:lstStyle/>
          <a:p>
            <a:pPr marL="0" indent="0">
              <a:buNone/>
            </a:pPr>
            <a:r>
              <a:rPr lang="tr-TR" b="1" dirty="0" smtClean="0">
                <a:solidFill>
                  <a:srgbClr val="0070C0"/>
                </a:solidFill>
              </a:rPr>
              <a:t>4</a:t>
            </a:r>
            <a:r>
              <a:rPr lang="tr-TR" sz="2400" b="1" dirty="0" smtClean="0">
                <a:solidFill>
                  <a:srgbClr val="0070C0"/>
                </a:solidFill>
              </a:rPr>
              <a:t>. Şekiller veya Diyagramlar Teori Değildir</a:t>
            </a:r>
          </a:p>
          <a:p>
            <a:pPr algn="just"/>
            <a:r>
              <a:rPr lang="tr-TR" sz="2400" b="1" dirty="0" smtClean="0"/>
              <a:t>Diyagramlar, bir olgunun nasıl oluştuğunu açıklamaya yardımcı olabilir, ancak nedenini açıklayamamaktadır.  Buna karşın, iyi bir teori genellikle temsili ve sözeldir. Mantıksal nedene dair tartışmalar, grafik biçiminde gösterildiklerinde yeterince açık olmaktadır. </a:t>
            </a:r>
          </a:p>
          <a:p>
            <a:pPr algn="just"/>
            <a:r>
              <a:rPr lang="tr-TR" sz="2400" b="1" dirty="0" smtClean="0"/>
              <a:t>Diyagramlar teori değildir. Fakat diyagramları listelerle kıyasladığımızda ilişkileri saptamak ve etki yollarını göstermek için diyagramların listelerden daha açıklayıcı olduğu açıktır.</a:t>
            </a:r>
            <a:endParaRPr lang="tr-TR" sz="2400" b="1" dirty="0"/>
          </a:p>
        </p:txBody>
      </p:sp>
    </p:spTree>
    <p:extLst>
      <p:ext uri="{BB962C8B-B14F-4D97-AF65-F5344CB8AC3E}">
        <p14:creationId xmlns:p14="http://schemas.microsoft.com/office/powerpoint/2010/main" val="3401514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50564" y="1881051"/>
            <a:ext cx="11319070" cy="4506686"/>
          </a:xfrm>
        </p:spPr>
        <p:txBody>
          <a:bodyPr>
            <a:normAutofit/>
          </a:bodyPr>
          <a:lstStyle/>
          <a:p>
            <a:pPr algn="just"/>
            <a:r>
              <a:rPr lang="en-GB" sz="2400" b="1" dirty="0" smtClean="0">
                <a:solidFill>
                  <a:srgbClr val="0070C0"/>
                </a:solidFill>
              </a:rPr>
              <a:t>5. </a:t>
            </a:r>
            <a:r>
              <a:rPr lang="tr-TR" sz="2400" b="1" dirty="0" smtClean="0">
                <a:solidFill>
                  <a:srgbClr val="0070C0"/>
                </a:solidFill>
              </a:rPr>
              <a:t>Hipotezler veya Kestirimler</a:t>
            </a:r>
            <a:r>
              <a:rPr lang="en-GB" sz="2400" b="1" dirty="0" smtClean="0">
                <a:solidFill>
                  <a:srgbClr val="0070C0"/>
                </a:solidFill>
              </a:rPr>
              <a:t> </a:t>
            </a:r>
            <a:r>
              <a:rPr lang="tr-TR" sz="2400" b="1" dirty="0" smtClean="0">
                <a:solidFill>
                  <a:srgbClr val="0070C0"/>
                </a:solidFill>
              </a:rPr>
              <a:t>(</a:t>
            </a:r>
            <a:r>
              <a:rPr lang="en-GB" sz="2400" b="1" dirty="0" smtClean="0">
                <a:solidFill>
                  <a:srgbClr val="0070C0"/>
                </a:solidFill>
              </a:rPr>
              <a:t>predictions) </a:t>
            </a:r>
            <a:r>
              <a:rPr lang="tr-TR" sz="2400" b="1" dirty="0" smtClean="0">
                <a:solidFill>
                  <a:srgbClr val="0070C0"/>
                </a:solidFill>
              </a:rPr>
              <a:t>Teori Değildir. </a:t>
            </a:r>
            <a:endParaRPr lang="en-GB" sz="2400" b="1" dirty="0" smtClean="0">
              <a:solidFill>
                <a:srgbClr val="0070C0"/>
              </a:solidFill>
            </a:endParaRPr>
          </a:p>
          <a:p>
            <a:pPr algn="just"/>
            <a:r>
              <a:rPr lang="tr-TR" sz="2400" b="1" dirty="0" smtClean="0"/>
              <a:t>Hipotezler, iyi yazılmış bir kavramsal tartışmanın önemli bir parçası olabilir. </a:t>
            </a:r>
            <a:r>
              <a:rPr lang="tr-TR" sz="2400" b="1" dirty="0" smtClean="0">
                <a:solidFill>
                  <a:srgbClr val="FF0000"/>
                </a:solidFill>
              </a:rPr>
              <a:t>Hipotezler,  teori ile veri arasında önemli köprüler olarak işlev görmektedir</a:t>
            </a:r>
            <a:r>
              <a:rPr lang="tr-TR" sz="2400" b="1" dirty="0">
                <a:solidFill>
                  <a:srgbClr val="FF0000"/>
                </a:solidFill>
              </a:rPr>
              <a:t>, </a:t>
            </a:r>
            <a:r>
              <a:rPr lang="tr-TR" sz="2400" b="1" u="sng" dirty="0"/>
              <a:t>çünkü </a:t>
            </a:r>
            <a:r>
              <a:rPr lang="tr-TR" sz="2400" b="1" u="sng" dirty="0" smtClean="0"/>
              <a:t>mantıksal </a:t>
            </a:r>
            <a:r>
              <a:rPr lang="tr-TR" sz="2400" b="1" u="sng" dirty="0"/>
              <a:t>bir argümandan gelen değişkenlerin ve ilişkilerin nasıl işlevsel hale getirileceğini açık bir şekilde ortaya </a:t>
            </a:r>
            <a:r>
              <a:rPr lang="tr-TR" sz="2400" b="1" u="sng" dirty="0" smtClean="0"/>
              <a:t>koymaktadır. </a:t>
            </a:r>
            <a:r>
              <a:rPr lang="en-GB" sz="2400" b="1" u="sng" dirty="0" smtClean="0"/>
              <a:t> </a:t>
            </a:r>
          </a:p>
          <a:p>
            <a:pPr algn="just"/>
            <a:r>
              <a:rPr lang="tr-TR" sz="2400" b="1" dirty="0" smtClean="0"/>
              <a:t>Fakat bir teorik model kolayca bir hipotez ifadesi olamaz. </a:t>
            </a:r>
            <a:r>
              <a:rPr lang="tr-TR" sz="2400" b="1" u="sng" dirty="0" smtClean="0"/>
              <a:t>Hipotezler, neyin ortaya çıkmasının beklendiği veya neyin ortaya çıkmasının beklenmediği kısa ifadelerdir. </a:t>
            </a:r>
            <a:r>
              <a:rPr lang="en-GB" sz="2400" b="1" u="sng" dirty="0" smtClean="0"/>
              <a:t> </a:t>
            </a:r>
          </a:p>
        </p:txBody>
      </p:sp>
    </p:spTree>
    <p:extLst>
      <p:ext uri="{BB962C8B-B14F-4D97-AF65-F5344CB8AC3E}">
        <p14:creationId xmlns:p14="http://schemas.microsoft.com/office/powerpoint/2010/main" val="4258704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50564" y="1881051"/>
            <a:ext cx="11319070" cy="4506686"/>
          </a:xfrm>
        </p:spPr>
        <p:txBody>
          <a:bodyPr>
            <a:normAutofit/>
          </a:bodyPr>
          <a:lstStyle/>
          <a:p>
            <a:pPr algn="just"/>
            <a:r>
              <a:rPr lang="en-GB" sz="2400" b="1" dirty="0" smtClean="0">
                <a:solidFill>
                  <a:srgbClr val="0070C0"/>
                </a:solidFill>
              </a:rPr>
              <a:t>5. </a:t>
            </a:r>
            <a:r>
              <a:rPr lang="tr-TR" sz="2400" b="1" dirty="0" smtClean="0">
                <a:solidFill>
                  <a:srgbClr val="0070C0"/>
                </a:solidFill>
              </a:rPr>
              <a:t>Hipotezler veya Kestirimler</a:t>
            </a:r>
            <a:r>
              <a:rPr lang="en-GB" sz="2400" b="1" dirty="0" smtClean="0">
                <a:solidFill>
                  <a:srgbClr val="0070C0"/>
                </a:solidFill>
              </a:rPr>
              <a:t> </a:t>
            </a:r>
            <a:r>
              <a:rPr lang="tr-TR" sz="2400" b="1" dirty="0" smtClean="0">
                <a:solidFill>
                  <a:srgbClr val="0070C0"/>
                </a:solidFill>
              </a:rPr>
              <a:t>(</a:t>
            </a:r>
            <a:r>
              <a:rPr lang="en-GB" sz="2400" b="1" dirty="0" smtClean="0">
                <a:solidFill>
                  <a:srgbClr val="0070C0"/>
                </a:solidFill>
              </a:rPr>
              <a:t>predictions) </a:t>
            </a:r>
            <a:r>
              <a:rPr lang="tr-TR" sz="2400" b="1" dirty="0" smtClean="0">
                <a:solidFill>
                  <a:srgbClr val="0070C0"/>
                </a:solidFill>
              </a:rPr>
              <a:t>Teori Değildir. </a:t>
            </a:r>
            <a:endParaRPr lang="en-GB" sz="2400" b="1" dirty="0" smtClean="0">
              <a:solidFill>
                <a:srgbClr val="0070C0"/>
              </a:solidFill>
            </a:endParaRPr>
          </a:p>
          <a:p>
            <a:pPr algn="just"/>
            <a:r>
              <a:rPr lang="tr-TR" sz="2400" b="1" dirty="0" smtClean="0"/>
              <a:t>Örneğin;</a:t>
            </a:r>
            <a:r>
              <a:rPr lang="en-GB" sz="2400" b="1" dirty="0" smtClean="0"/>
              <a:t> </a:t>
            </a:r>
            <a:r>
              <a:rPr lang="en-GB" sz="2400" b="1" dirty="0" err="1" smtClean="0"/>
              <a:t>Tetric</a:t>
            </a:r>
            <a:r>
              <a:rPr lang="en-GB" sz="2400" b="1" dirty="0" smtClean="0"/>
              <a:t> and </a:t>
            </a:r>
            <a:r>
              <a:rPr lang="en-GB" sz="2400" b="1" dirty="0" err="1" smtClean="0"/>
              <a:t>LaRocco</a:t>
            </a:r>
            <a:r>
              <a:rPr lang="en-GB" sz="2400" b="1" dirty="0" smtClean="0"/>
              <a:t> (1987) </a:t>
            </a:r>
            <a:r>
              <a:rPr lang="tr-TR" sz="2400" b="1" dirty="0" smtClean="0"/>
              <a:t>öngörüleri hakkında </a:t>
            </a:r>
            <a:r>
              <a:rPr lang="tr-TR" sz="2400" b="1" dirty="0" err="1" smtClean="0"/>
              <a:t>nedensel</a:t>
            </a:r>
            <a:r>
              <a:rPr lang="tr-TR" sz="2400" b="1" dirty="0" smtClean="0"/>
              <a:t> mantık sunmaksızın iş stresi hakkında 21 hipotez test etmişlerdir. Bir tabloda gösterilmiş ve aksine tartışılmamıştır. Hatta girişi oluşturan beş paragrafta listelenmiştir. </a:t>
            </a:r>
            <a:r>
              <a:rPr lang="tr-TR" sz="2400" b="1" dirty="0" smtClean="0">
                <a:solidFill>
                  <a:srgbClr val="FF0000"/>
                </a:solidFill>
              </a:rPr>
              <a:t>Okuyucular kavramsal mantık için başka kaynakları referans göstermişlerdir. </a:t>
            </a:r>
            <a:endParaRPr lang="en-GB" sz="2400" b="1" dirty="0" smtClean="0">
              <a:solidFill>
                <a:srgbClr val="FF0000"/>
              </a:solidFill>
            </a:endParaRPr>
          </a:p>
          <a:p>
            <a:pPr algn="just"/>
            <a:r>
              <a:rPr lang="tr-TR" sz="2400" b="1" dirty="0"/>
              <a:t>T</a:t>
            </a:r>
            <a:r>
              <a:rPr lang="tr-TR" sz="2400" b="1" dirty="0" smtClean="0"/>
              <a:t>emel teşkil eden </a:t>
            </a:r>
            <a:r>
              <a:rPr lang="tr-TR" sz="2400" b="1" dirty="0" err="1" smtClean="0"/>
              <a:t>nedensel</a:t>
            </a:r>
            <a:r>
              <a:rPr lang="tr-TR" sz="2400" b="1" dirty="0" smtClean="0"/>
              <a:t> </a:t>
            </a:r>
            <a:r>
              <a:rPr lang="tr-TR" sz="2400" b="1" dirty="0" err="1" smtClean="0"/>
              <a:t>matık</a:t>
            </a:r>
            <a:r>
              <a:rPr lang="tr-TR" sz="2400" b="1" dirty="0"/>
              <a:t> </a:t>
            </a:r>
            <a:r>
              <a:rPr lang="tr-TR" sz="2400" b="1" dirty="0" smtClean="0"/>
              <a:t>olmaksızın sunulan Kestirimler </a:t>
            </a:r>
            <a:r>
              <a:rPr lang="tr-TR" sz="2400" b="1" dirty="0"/>
              <a:t>veya Varsayımlar,  </a:t>
            </a:r>
            <a:r>
              <a:rPr lang="tr-TR" sz="2400" b="1" dirty="0" smtClean="0"/>
              <a:t>teori oluşturmamaktadır.  </a:t>
            </a:r>
            <a:r>
              <a:rPr lang="en-GB" sz="2400" b="1" dirty="0" smtClean="0"/>
              <a:t> </a:t>
            </a:r>
          </a:p>
          <a:p>
            <a:pPr algn="just"/>
            <a:r>
              <a:rPr lang="tr-TR" sz="2400" dirty="0" smtClean="0"/>
              <a:t>Yazarlar, hipotezlerin veya varsayımların niçin böyle ifade edildiğini belirtmedikleri için yalnız başına hipotezler teori oluşturamamaktadır. </a:t>
            </a:r>
            <a:endParaRPr lang="en-GB" sz="2400" b="1" dirty="0"/>
          </a:p>
        </p:txBody>
      </p:sp>
    </p:spTree>
    <p:extLst>
      <p:ext uri="{BB962C8B-B14F-4D97-AF65-F5344CB8AC3E}">
        <p14:creationId xmlns:p14="http://schemas.microsoft.com/office/powerpoint/2010/main" val="278636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IMRAD</a:t>
            </a:r>
            <a:endParaRPr lang="tr-TR" dirty="0"/>
          </a:p>
        </p:txBody>
      </p:sp>
      <p:sp>
        <p:nvSpPr>
          <p:cNvPr id="3" name="İçerik Yer Tutucusu 2"/>
          <p:cNvSpPr>
            <a:spLocks noGrp="1"/>
          </p:cNvSpPr>
          <p:nvPr>
            <p:ph idx="1"/>
          </p:nvPr>
        </p:nvSpPr>
        <p:spPr/>
        <p:txBody>
          <a:bodyPr>
            <a:normAutofit/>
          </a:bodyPr>
          <a:lstStyle/>
          <a:p>
            <a:pPr algn="just"/>
            <a:r>
              <a:rPr lang="en-US" sz="2000" b="1" dirty="0" err="1" smtClean="0">
                <a:cs typeface="Arial" panose="020B0604020202020204" pitchFamily="34" charset="0"/>
              </a:rPr>
              <a:t>IMRaD</a:t>
            </a:r>
            <a:r>
              <a:rPr lang="en-US" sz="2000" b="1" dirty="0" smtClean="0">
                <a:cs typeface="Arial" panose="020B0604020202020204" pitchFamily="34" charset="0"/>
              </a:rPr>
              <a:t> or Introduction, Methods, Results and Discussion/ Conclusion is a useful tool for writing scientific papers no doubt</a:t>
            </a:r>
            <a:r>
              <a:rPr lang="tr-TR" sz="2000" b="1" dirty="0" smtClean="0">
                <a:cs typeface="Arial" panose="020B0604020202020204" pitchFamily="34" charset="0"/>
              </a:rPr>
              <a:t>. </a:t>
            </a:r>
            <a:r>
              <a:rPr lang="en-US" sz="2000" b="1" dirty="0" smtClean="0"/>
              <a:t>IMRAD began to be adopted by scientific journals around the 1940s</a:t>
            </a:r>
            <a:r>
              <a:rPr lang="tr-TR" sz="2000" b="1" dirty="0" smtClean="0"/>
              <a:t>.</a:t>
            </a:r>
            <a:endParaRPr lang="tr-TR" sz="2000" b="1" dirty="0" smtClean="0">
              <a:cs typeface="Arial" panose="020B0604020202020204" pitchFamily="34" charset="0"/>
            </a:endParaRPr>
          </a:p>
          <a:p>
            <a:endParaRPr lang="tr-TR" sz="2000" b="1" dirty="0" smtClean="0">
              <a:cs typeface="Arial" panose="020B0604020202020204" pitchFamily="34" charset="0"/>
            </a:endParaRPr>
          </a:p>
          <a:p>
            <a:pPr algn="just"/>
            <a:r>
              <a:rPr lang="tr-TR" sz="2000" b="1" dirty="0" err="1" smtClean="0">
                <a:solidFill>
                  <a:srgbClr val="0070C0"/>
                </a:solidFill>
                <a:cs typeface="Arial" panose="020B0604020202020204" pitchFamily="34" charset="0"/>
              </a:rPr>
              <a:t>IMRaD</a:t>
            </a:r>
            <a:r>
              <a:rPr lang="tr-TR" sz="2000" b="1" dirty="0" smtClean="0">
                <a:solidFill>
                  <a:srgbClr val="0070C0"/>
                </a:solidFill>
                <a:cs typeface="Arial" panose="020B0604020202020204" pitchFamily="34" charset="0"/>
              </a:rPr>
              <a:t> (Giriş, </a:t>
            </a:r>
            <a:r>
              <a:rPr lang="tr-TR" sz="2000" b="1" dirty="0" err="1" smtClean="0">
                <a:solidFill>
                  <a:srgbClr val="0070C0"/>
                </a:solidFill>
                <a:cs typeface="Arial" panose="020B0604020202020204" pitchFamily="34" charset="0"/>
              </a:rPr>
              <a:t>Metod</a:t>
            </a:r>
            <a:r>
              <a:rPr lang="tr-TR" sz="2000" b="1" dirty="0" smtClean="0">
                <a:solidFill>
                  <a:srgbClr val="0070C0"/>
                </a:solidFill>
                <a:cs typeface="Arial" panose="020B0604020202020204" pitchFamily="34" charset="0"/>
              </a:rPr>
              <a:t>, Araştırma Bulguları, Tartışma/Sonuç) bilimsel çalışmaları kaleme almak için kuşkusuz faydalı bir araçtır. 1940’lı yıllarda </a:t>
            </a:r>
            <a:r>
              <a:rPr lang="tr-TR" sz="2000" b="1" dirty="0" err="1" smtClean="0">
                <a:solidFill>
                  <a:srgbClr val="0070C0"/>
                </a:solidFill>
                <a:cs typeface="Arial" panose="020B0604020202020204" pitchFamily="34" charset="0"/>
              </a:rPr>
              <a:t>IMRaD</a:t>
            </a:r>
            <a:r>
              <a:rPr lang="tr-TR" sz="2000" b="1" dirty="0" smtClean="0">
                <a:solidFill>
                  <a:srgbClr val="0070C0"/>
                </a:solidFill>
                <a:cs typeface="Arial" panose="020B0604020202020204" pitchFamily="34" charset="0"/>
              </a:rPr>
              <a:t> bilimsel dergilerde benimsenmeye başlamıştır. Ancak </a:t>
            </a:r>
            <a:r>
              <a:rPr lang="tr-TR" sz="2000" b="1" dirty="0" err="1" smtClean="0">
                <a:solidFill>
                  <a:srgbClr val="0070C0"/>
                </a:solidFill>
                <a:cs typeface="Arial" panose="020B0604020202020204" pitchFamily="34" charset="0"/>
              </a:rPr>
              <a:t>IMRaD’ın</a:t>
            </a:r>
            <a:r>
              <a:rPr lang="tr-TR" sz="2000" b="1" dirty="0" smtClean="0">
                <a:solidFill>
                  <a:srgbClr val="0070C0"/>
                </a:solidFill>
                <a:cs typeface="Arial" panose="020B0604020202020204" pitchFamily="34" charset="0"/>
              </a:rPr>
              <a:t> bugün eksik kalabileceği durumlar mevcuttur. </a:t>
            </a:r>
            <a:endParaRPr lang="tr-TR" sz="2000" b="1" dirty="0">
              <a:solidFill>
                <a:srgbClr val="0070C0"/>
              </a:solidFill>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131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GÜÇLÜ TEORİNİN SAPTANMASI</a:t>
            </a:r>
            <a:r>
              <a:rPr lang="tr-TR" b="1" dirty="0"/>
              <a:t/>
            </a:r>
            <a:br>
              <a:rPr lang="tr-TR" b="1" dirty="0"/>
            </a:br>
            <a:endParaRPr lang="tr-TR" dirty="0"/>
          </a:p>
        </p:txBody>
      </p:sp>
      <p:sp>
        <p:nvSpPr>
          <p:cNvPr id="3" name="İçerik Yer Tutucusu 2"/>
          <p:cNvSpPr>
            <a:spLocks noGrp="1"/>
          </p:cNvSpPr>
          <p:nvPr>
            <p:ph idx="1"/>
          </p:nvPr>
        </p:nvSpPr>
        <p:spPr>
          <a:xfrm>
            <a:off x="418012" y="1715956"/>
            <a:ext cx="11299372" cy="4724033"/>
          </a:xfrm>
        </p:spPr>
        <p:txBody>
          <a:bodyPr>
            <a:normAutofit/>
          </a:bodyPr>
          <a:lstStyle/>
          <a:p>
            <a:pPr algn="just"/>
            <a:r>
              <a:rPr lang="tr-TR" sz="2400" b="1" dirty="0" smtClean="0">
                <a:solidFill>
                  <a:srgbClr val="FF0000"/>
                </a:solidFill>
              </a:rPr>
              <a:t>Bir makale teoriyi kapsamazsa, bilimsel değeri şüphelidir. </a:t>
            </a:r>
          </a:p>
          <a:p>
            <a:pPr algn="just"/>
            <a:r>
              <a:rPr lang="tr-TR" sz="2400" b="1" dirty="0" err="1" smtClean="0"/>
              <a:t>Teorileştirme</a:t>
            </a:r>
            <a:r>
              <a:rPr lang="tr-TR" sz="2400" b="1" dirty="0" smtClean="0"/>
              <a:t> süreci, </a:t>
            </a:r>
            <a:r>
              <a:rPr lang="tr-TR" sz="2400" b="1" dirty="0" smtClean="0">
                <a:solidFill>
                  <a:srgbClr val="0070C0"/>
                </a:solidFill>
              </a:rPr>
              <a:t>özetleme, genelleme, ilişki kurma, seçme, açıklama, sentez yapma ve öyküleştirme (idealleştirme) </a:t>
            </a:r>
            <a:r>
              <a:rPr lang="tr-TR" sz="2400" b="1" dirty="0" smtClean="0"/>
              <a:t>gibi aktivitelerden oluşur. </a:t>
            </a:r>
          </a:p>
          <a:p>
            <a:pPr algn="just"/>
            <a:r>
              <a:rPr lang="tr-TR" sz="2400" b="1" dirty="0" smtClean="0"/>
              <a:t>Bu sürekli aktiviteler </a:t>
            </a:r>
            <a:r>
              <a:rPr lang="en-GB" sz="2400" b="1" dirty="0" smtClean="0"/>
              <a:t> </a:t>
            </a:r>
            <a:r>
              <a:rPr lang="tr-TR" sz="2400" b="1" dirty="0" smtClean="0"/>
              <a:t>aralıklı olarak referans listeleri, veriler, değişken listeleri, diyagramlar ve hipotezlerin listesi ile uzatılmaktadır. Bu ortaya çıkan ürünler, gelişmeleri özetlemekte ve yön belirlemektedir. </a:t>
            </a:r>
            <a:endParaRPr lang="en-GB" sz="2400" b="1" dirty="0"/>
          </a:p>
        </p:txBody>
      </p:sp>
    </p:spTree>
    <p:extLst>
      <p:ext uri="{BB962C8B-B14F-4D97-AF65-F5344CB8AC3E}">
        <p14:creationId xmlns:p14="http://schemas.microsoft.com/office/powerpoint/2010/main" val="428225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GÜÇLÜ TEORİNİN SAPTANMASI</a:t>
            </a:r>
            <a:r>
              <a:rPr lang="tr-TR" b="1" dirty="0"/>
              <a:t/>
            </a:r>
            <a:br>
              <a:rPr lang="tr-TR" b="1" dirty="0"/>
            </a:br>
            <a:endParaRPr lang="tr-TR" dirty="0"/>
          </a:p>
        </p:txBody>
      </p:sp>
      <p:sp>
        <p:nvSpPr>
          <p:cNvPr id="3" name="İçerik Yer Tutucusu 2"/>
          <p:cNvSpPr>
            <a:spLocks noGrp="1"/>
          </p:cNvSpPr>
          <p:nvPr>
            <p:ph idx="1"/>
          </p:nvPr>
        </p:nvSpPr>
        <p:spPr>
          <a:xfrm>
            <a:off x="418012" y="1938027"/>
            <a:ext cx="11299372" cy="4724033"/>
          </a:xfrm>
        </p:spPr>
        <p:txBody>
          <a:bodyPr>
            <a:normAutofit/>
          </a:bodyPr>
          <a:lstStyle/>
          <a:p>
            <a:pPr algn="just"/>
            <a:r>
              <a:rPr lang="en-GB" sz="2200" b="1" dirty="0" smtClean="0"/>
              <a:t>Kaplan (1964) </a:t>
            </a:r>
            <a:r>
              <a:rPr lang="tr-TR" sz="2200" b="1" dirty="0" smtClean="0"/>
              <a:t>ve</a:t>
            </a:r>
            <a:r>
              <a:rPr lang="en-GB" sz="2200" b="1" dirty="0" smtClean="0"/>
              <a:t> Merton (1967)</a:t>
            </a:r>
            <a:r>
              <a:rPr lang="tr-TR" sz="2200" b="1" dirty="0" smtClean="0"/>
              <a:t> gibi bilim adamları, </a:t>
            </a:r>
            <a:r>
              <a:rPr lang="tr-TR" sz="2200" b="1" dirty="0" smtClean="0">
                <a:solidFill>
                  <a:srgbClr val="0070C0"/>
                </a:solidFill>
              </a:rPr>
              <a:t>teorinin niçin sorusunun cevabı olduğunu ileri sürmektedir.  </a:t>
            </a:r>
            <a:r>
              <a:rPr lang="en-GB" sz="2200" b="1" dirty="0" smtClean="0">
                <a:solidFill>
                  <a:srgbClr val="0070C0"/>
                </a:solidFill>
              </a:rPr>
              <a:t> </a:t>
            </a:r>
            <a:endParaRPr lang="tr-TR" sz="2200" b="1" dirty="0" smtClean="0">
              <a:solidFill>
                <a:srgbClr val="0070C0"/>
              </a:solidFill>
            </a:endParaRPr>
          </a:p>
          <a:p>
            <a:pPr algn="just"/>
            <a:r>
              <a:rPr lang="tr-TR" sz="2200" b="1" dirty="0" smtClean="0"/>
              <a:t>Teori, </a:t>
            </a:r>
            <a:r>
              <a:rPr lang="tr-TR" sz="2200" b="1" dirty="0" smtClean="0">
                <a:solidFill>
                  <a:srgbClr val="FF0000"/>
                </a:solidFill>
              </a:rPr>
              <a:t>olgular arasındaki bağlantılarla ilişkilidir ve eylemlerin, olayların, yapı ve düşüncelerin nasıl oluştuğuna dair öykülerle ilişkilidir. </a:t>
            </a:r>
            <a:r>
              <a:rPr lang="tr-TR" sz="2200" b="1" u="sng" dirty="0" smtClean="0"/>
              <a:t>Teori, bu türden olayların zamanlamasının </a:t>
            </a:r>
            <a:r>
              <a:rPr lang="tr-TR" sz="2200" b="1" u="sng" dirty="0" err="1" smtClean="0"/>
              <a:t>yanısıra</a:t>
            </a:r>
            <a:r>
              <a:rPr lang="tr-TR" sz="2200" b="1" u="sng" dirty="0" smtClean="0"/>
              <a:t> hangilerinin önce geldiğini saptayan </a:t>
            </a:r>
            <a:r>
              <a:rPr lang="tr-TR" sz="2200" b="1" u="sng" dirty="0" err="1" smtClean="0"/>
              <a:t>nedensel</a:t>
            </a:r>
            <a:r>
              <a:rPr lang="tr-TR" sz="2200" b="1" u="sng" dirty="0" smtClean="0"/>
              <a:t> ilişkilerin doğasını vurgulamaktadır. </a:t>
            </a:r>
          </a:p>
          <a:p>
            <a:pPr algn="just"/>
            <a:r>
              <a:rPr lang="tr-TR" sz="2200" b="1" dirty="0" smtClean="0"/>
              <a:t>Güçlü teoriye sahip makaleler, </a:t>
            </a:r>
            <a:r>
              <a:rPr lang="tr-TR" sz="2200" b="1" u="sng" dirty="0" smtClean="0"/>
              <a:t>basitlik ve birbirine bağlı olma özelliklerine </a:t>
            </a:r>
            <a:r>
              <a:rPr lang="tr-TR" sz="2200" b="1" dirty="0" smtClean="0"/>
              <a:t>sahiptir. </a:t>
            </a:r>
            <a:endParaRPr lang="tr-TR" sz="2200" b="1" dirty="0"/>
          </a:p>
          <a:p>
            <a:pPr algn="just"/>
            <a:r>
              <a:rPr lang="tr-TR" sz="2200" b="1" dirty="0" smtClean="0"/>
              <a:t>Güçlü bir teori, </a:t>
            </a:r>
            <a:r>
              <a:rPr lang="tr-TR" sz="2200" b="1" u="sng" dirty="0" smtClean="0"/>
              <a:t>belli bir olayın oluşması veya oluşmaması açısından sistematik nedenleri anlamak amacıyla temel süreçleri araştırır. </a:t>
            </a:r>
            <a:r>
              <a:rPr lang="en-GB" sz="2200" b="1" u="sng" dirty="0" smtClean="0"/>
              <a:t> </a:t>
            </a:r>
          </a:p>
          <a:p>
            <a:pPr algn="just"/>
            <a:r>
              <a:rPr lang="en-GB" sz="2200" b="1" dirty="0" smtClean="0"/>
              <a:t> </a:t>
            </a:r>
            <a:r>
              <a:rPr lang="tr-TR" sz="2200" b="1" dirty="0" smtClean="0"/>
              <a:t>Yazarlara göre</a:t>
            </a:r>
            <a:r>
              <a:rPr lang="en-GB" sz="2200" b="1" dirty="0" smtClean="0"/>
              <a:t>, </a:t>
            </a:r>
            <a:r>
              <a:rPr lang="tr-TR" sz="2200" b="1" dirty="0" smtClean="0"/>
              <a:t>metodoloji ile aşırı ilişkili göründüğü için niceliksel </a:t>
            </a:r>
            <a:r>
              <a:rPr lang="tr-TR" sz="2200" b="1" dirty="0"/>
              <a:t>araştırmalarda </a:t>
            </a:r>
            <a:r>
              <a:rPr lang="tr-TR" sz="2200" b="1" dirty="0" smtClean="0"/>
              <a:t>güçlü teoriler eksiktir.</a:t>
            </a:r>
            <a:r>
              <a:rPr lang="en-GB" sz="2200" b="1" dirty="0" smtClean="0"/>
              <a:t> </a:t>
            </a:r>
            <a:r>
              <a:rPr lang="tr-TR" sz="2200" b="1" dirty="0"/>
              <a:t>Teori </a:t>
            </a:r>
            <a:r>
              <a:rPr lang="tr-TR" sz="2200" b="1" dirty="0" smtClean="0"/>
              <a:t>ile </a:t>
            </a:r>
            <a:r>
              <a:rPr lang="tr-TR" sz="2200" b="1" dirty="0"/>
              <a:t>yöntem arasındaki seçim sürecini yeniden dengeleme ihtiyacı vardır</a:t>
            </a:r>
            <a:r>
              <a:rPr lang="tr-TR" sz="2200" b="1" dirty="0" smtClean="0"/>
              <a:t>. </a:t>
            </a:r>
            <a:endParaRPr lang="en-GB" sz="2200" b="1" dirty="0"/>
          </a:p>
        </p:txBody>
      </p:sp>
    </p:spTree>
    <p:extLst>
      <p:ext uri="{BB962C8B-B14F-4D97-AF65-F5344CB8AC3E}">
        <p14:creationId xmlns:p14="http://schemas.microsoft.com/office/powerpoint/2010/main" val="4092884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tr-TR" dirty="0" smtClean="0"/>
              <a:t>4.MaterIals </a:t>
            </a:r>
            <a:r>
              <a:rPr lang="tr-TR" dirty="0" err="1"/>
              <a:t>and</a:t>
            </a:r>
            <a:r>
              <a:rPr lang="tr-TR" dirty="0"/>
              <a:t> </a:t>
            </a:r>
            <a:r>
              <a:rPr lang="tr-TR" dirty="0" err="1"/>
              <a:t>methods</a:t>
            </a:r>
            <a:endParaRPr lang="tr-TR" dirty="0"/>
          </a:p>
        </p:txBody>
      </p:sp>
      <p:sp>
        <p:nvSpPr>
          <p:cNvPr id="3" name="İçerik Yer Tutucusu 2">
            <a:extLst>
              <a:ext uri="{FF2B5EF4-FFF2-40B4-BE49-F238E27FC236}">
                <a16:creationId xmlns:a16="http://schemas.microsoft.com/office/drawing/2014/main" xmlns="" id="{A474A0EC-D639-476D-891B-D731F4ABB926}"/>
              </a:ext>
            </a:extLst>
          </p:cNvPr>
          <p:cNvSpPr>
            <a:spLocks noGrp="1"/>
          </p:cNvSpPr>
          <p:nvPr>
            <p:ph idx="1"/>
          </p:nvPr>
        </p:nvSpPr>
        <p:spPr/>
        <p:txBody>
          <a:bodyPr>
            <a:normAutofit/>
          </a:bodyPr>
          <a:lstStyle/>
          <a:p>
            <a:pPr marL="0" indent="0">
              <a:buNone/>
            </a:pPr>
            <a:r>
              <a:rPr lang="en-GB" dirty="0" smtClean="0"/>
              <a:t>STUDY DESIGN </a:t>
            </a:r>
          </a:p>
          <a:p>
            <a:r>
              <a:rPr lang="en-GB" dirty="0" smtClean="0"/>
              <a:t> Data Collection</a:t>
            </a:r>
          </a:p>
          <a:p>
            <a:r>
              <a:rPr lang="en-GB" dirty="0" smtClean="0"/>
              <a:t>Types of measurements (Scales, Inventory etc. )</a:t>
            </a:r>
          </a:p>
          <a:p>
            <a:r>
              <a:rPr lang="en-GB" dirty="0" smtClean="0"/>
              <a:t>Sampling </a:t>
            </a:r>
          </a:p>
          <a:p>
            <a:r>
              <a:rPr lang="en-GB" dirty="0" smtClean="0"/>
              <a:t>Model and Hypotheses</a:t>
            </a:r>
          </a:p>
          <a:p>
            <a:r>
              <a:rPr lang="en-GB" dirty="0" smtClean="0"/>
              <a:t>Description of procedures and tests </a:t>
            </a:r>
          </a:p>
          <a:p>
            <a:r>
              <a:rPr lang="en-GB" dirty="0" smtClean="0"/>
              <a:t>Statistical analyses</a:t>
            </a:r>
          </a:p>
          <a:p>
            <a:pPr marL="0">
              <a:lnSpc>
                <a:spcPct val="170000"/>
              </a:lnSpc>
              <a:spcBef>
                <a:spcPts val="0"/>
              </a:spcBef>
              <a:spcAft>
                <a:spcPts val="0"/>
              </a:spcAft>
            </a:pPr>
            <a:endParaRPr lang="tr-TR" dirty="0"/>
          </a:p>
        </p:txBody>
      </p:sp>
    </p:spTree>
    <p:extLst>
      <p:ext uri="{BB962C8B-B14F-4D97-AF65-F5344CB8AC3E}">
        <p14:creationId xmlns:p14="http://schemas.microsoft.com/office/powerpoint/2010/main" val="1232516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tr-TR" dirty="0"/>
              <a:t>4.MaterIals </a:t>
            </a:r>
            <a:r>
              <a:rPr lang="tr-TR" dirty="0" err="1"/>
              <a:t>and</a:t>
            </a:r>
            <a:r>
              <a:rPr lang="tr-TR" dirty="0"/>
              <a:t> </a:t>
            </a:r>
            <a:r>
              <a:rPr lang="tr-TR" dirty="0" err="1" smtClean="0"/>
              <a:t>methods</a:t>
            </a:r>
            <a:r>
              <a:rPr lang="tr-TR" dirty="0" smtClean="0"/>
              <a:t> (</a:t>
            </a:r>
            <a:r>
              <a:rPr lang="en-US" dirty="0" smtClean="0"/>
              <a:t>statistical analysis</a:t>
            </a:r>
            <a:r>
              <a:rPr lang="tr-TR" dirty="0" smtClean="0"/>
              <a:t>)</a:t>
            </a:r>
            <a:endParaRPr lang="tr-TR" dirty="0"/>
          </a:p>
        </p:txBody>
      </p:sp>
      <p:sp>
        <p:nvSpPr>
          <p:cNvPr id="3" name="İçerik Yer Tutucusu 2">
            <a:extLst>
              <a:ext uri="{FF2B5EF4-FFF2-40B4-BE49-F238E27FC236}">
                <a16:creationId xmlns:a16="http://schemas.microsoft.com/office/drawing/2014/main" xmlns="" id="{A474A0EC-D639-476D-891B-D731F4ABB926}"/>
              </a:ext>
            </a:extLst>
          </p:cNvPr>
          <p:cNvSpPr>
            <a:spLocks noGrp="1"/>
          </p:cNvSpPr>
          <p:nvPr>
            <p:ph idx="1"/>
          </p:nvPr>
        </p:nvSpPr>
        <p:spPr>
          <a:xfrm>
            <a:off x="404950" y="1854926"/>
            <a:ext cx="11364684" cy="4846320"/>
          </a:xfrm>
        </p:spPr>
        <p:txBody>
          <a:bodyPr>
            <a:normAutofit fontScale="92500" lnSpcReduction="20000"/>
          </a:bodyPr>
          <a:lstStyle/>
          <a:p>
            <a:pPr algn="just">
              <a:lnSpc>
                <a:spcPct val="170000"/>
              </a:lnSpc>
              <a:spcBef>
                <a:spcPts val="0"/>
              </a:spcBef>
              <a:spcAft>
                <a:spcPts val="0"/>
              </a:spcAft>
            </a:pPr>
            <a:r>
              <a:rPr lang="en-US" b="1" dirty="0"/>
              <a:t>Statistical analysis of data is often required for scientific studies. Science involves formulating and testing hypotheses which are capable of being proven false by observed data. The null hypothesis is the statement being tested, typically that there is no statistical difference in observed events. It is usually paired with an alternative hypothesis and the researcher tries to disprove the null hypothesis. The results then may be: EITHER • Cannot support a hypothesis (statistically significant difference). OR • Can support the null hypothesis (lack of a statistically significant difference). </a:t>
            </a:r>
            <a:endParaRPr lang="tr-TR" b="1" dirty="0" smtClean="0"/>
          </a:p>
          <a:p>
            <a:pPr algn="just">
              <a:lnSpc>
                <a:spcPct val="170000"/>
              </a:lnSpc>
              <a:spcBef>
                <a:spcPts val="0"/>
              </a:spcBef>
              <a:spcAft>
                <a:spcPts val="0"/>
              </a:spcAft>
            </a:pPr>
            <a:endParaRPr lang="tr-TR" b="1" dirty="0"/>
          </a:p>
          <a:p>
            <a:pPr algn="just">
              <a:lnSpc>
                <a:spcPct val="170000"/>
              </a:lnSpc>
              <a:spcBef>
                <a:spcPts val="0"/>
              </a:spcBef>
              <a:spcAft>
                <a:spcPts val="0"/>
              </a:spcAft>
            </a:pPr>
            <a:r>
              <a:rPr lang="en-US" b="1" dirty="0" smtClean="0"/>
              <a:t>The </a:t>
            </a:r>
            <a:r>
              <a:rPr lang="en-US" b="1" dirty="0"/>
              <a:t>descriptive statistics and methods of statistical analysis should be carefully determined based on the type of data to be analyzed. Data can be continuous (interval or linear), ordinal, or categorical. In descriptive statistics, </a:t>
            </a:r>
            <a:r>
              <a:rPr lang="en-US" b="1" dirty="0">
                <a:solidFill>
                  <a:srgbClr val="FF0000"/>
                </a:solidFill>
              </a:rPr>
              <a:t>continuous data that are assumed to follow a normal distribution are often expressed as “mean and standard deviation,” </a:t>
            </a:r>
            <a:r>
              <a:rPr lang="en-US" b="1" dirty="0">
                <a:solidFill>
                  <a:srgbClr val="0070C0"/>
                </a:solidFill>
              </a:rPr>
              <a:t>continuous data without normal distribution or ordinal data are expressed as “median and </a:t>
            </a:r>
            <a:r>
              <a:rPr lang="en-US" b="1" dirty="0" err="1">
                <a:solidFill>
                  <a:srgbClr val="0070C0"/>
                </a:solidFill>
              </a:rPr>
              <a:t>interquartiles</a:t>
            </a:r>
            <a:r>
              <a:rPr lang="en-US" b="1" dirty="0">
                <a:solidFill>
                  <a:srgbClr val="0070C0"/>
                </a:solidFill>
              </a:rPr>
              <a:t> or ranges</a:t>
            </a:r>
            <a:r>
              <a:rPr lang="en-US" b="1" dirty="0"/>
              <a:t>” and </a:t>
            </a:r>
            <a:r>
              <a:rPr lang="en-US" b="1" dirty="0">
                <a:solidFill>
                  <a:srgbClr val="00B050"/>
                </a:solidFill>
              </a:rPr>
              <a:t>categorical data are expressed as proportions (percent).</a:t>
            </a:r>
            <a:endParaRPr lang="tr-TR" b="1" dirty="0">
              <a:solidFill>
                <a:srgbClr val="00B050"/>
              </a:solidFill>
            </a:endParaRPr>
          </a:p>
        </p:txBody>
      </p:sp>
    </p:spTree>
    <p:extLst>
      <p:ext uri="{BB962C8B-B14F-4D97-AF65-F5344CB8AC3E}">
        <p14:creationId xmlns:p14="http://schemas.microsoft.com/office/powerpoint/2010/main" val="3710427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a:t>
            </a:r>
            <a:r>
              <a:rPr lang="en-US" dirty="0" smtClean="0"/>
              <a:t>Results</a:t>
            </a:r>
            <a:r>
              <a:rPr lang="tr-TR" dirty="0"/>
              <a:t/>
            </a:r>
            <a:br>
              <a:rPr lang="tr-TR" dirty="0"/>
            </a:br>
            <a:endParaRPr lang="tr-TR" dirty="0"/>
          </a:p>
        </p:txBody>
      </p:sp>
      <p:sp>
        <p:nvSpPr>
          <p:cNvPr id="3" name="İçerik Yer Tutucusu 2"/>
          <p:cNvSpPr>
            <a:spLocks noGrp="1"/>
          </p:cNvSpPr>
          <p:nvPr>
            <p:ph idx="1"/>
          </p:nvPr>
        </p:nvSpPr>
        <p:spPr>
          <a:xfrm>
            <a:off x="404949" y="1841864"/>
            <a:ext cx="11377747" cy="4572000"/>
          </a:xfrm>
        </p:spPr>
        <p:txBody>
          <a:bodyPr>
            <a:normAutofit/>
          </a:bodyPr>
          <a:lstStyle/>
          <a:p>
            <a:pPr algn="just"/>
            <a:r>
              <a:rPr lang="en-US" dirty="0" smtClean="0"/>
              <a:t>5.1 </a:t>
            </a:r>
            <a:r>
              <a:rPr lang="en-US" dirty="0"/>
              <a:t>Descriptive statistics </a:t>
            </a:r>
            <a:endParaRPr lang="tr-TR" dirty="0" smtClean="0"/>
          </a:p>
          <a:p>
            <a:pPr algn="just"/>
            <a:r>
              <a:rPr lang="en-US" dirty="0" smtClean="0"/>
              <a:t>5.2 </a:t>
            </a:r>
            <a:r>
              <a:rPr lang="en-US" dirty="0"/>
              <a:t>Procedural results </a:t>
            </a:r>
            <a:endParaRPr lang="tr-TR" dirty="0" smtClean="0"/>
          </a:p>
          <a:p>
            <a:pPr algn="just"/>
            <a:r>
              <a:rPr lang="en-US" dirty="0" smtClean="0"/>
              <a:t>5.3 </a:t>
            </a:r>
            <a:r>
              <a:rPr lang="en-US" dirty="0"/>
              <a:t>Measures of data validity and </a:t>
            </a:r>
            <a:r>
              <a:rPr lang="en-US" dirty="0" smtClean="0"/>
              <a:t>reliability</a:t>
            </a:r>
            <a:endParaRPr lang="tr-TR" dirty="0" smtClean="0"/>
          </a:p>
          <a:p>
            <a:pPr algn="just"/>
            <a:r>
              <a:rPr lang="tr-TR" dirty="0" smtClean="0"/>
              <a:t>5.4.</a:t>
            </a:r>
            <a:r>
              <a:rPr lang="en-US" dirty="0" smtClean="0"/>
              <a:t>Results</a:t>
            </a:r>
            <a:endParaRPr lang="tr-TR" dirty="0" smtClean="0"/>
          </a:p>
          <a:p>
            <a:pPr marL="0" indent="0" algn="just">
              <a:buNone/>
            </a:pPr>
            <a:endParaRPr lang="tr-TR" dirty="0" smtClean="0"/>
          </a:p>
          <a:p>
            <a:pPr algn="just"/>
            <a:r>
              <a:rPr lang="tr-TR" dirty="0" err="1"/>
              <a:t>What</a:t>
            </a:r>
            <a:r>
              <a:rPr lang="tr-TR" dirty="0"/>
              <a:t> </a:t>
            </a:r>
            <a:r>
              <a:rPr lang="tr-TR" dirty="0" err="1"/>
              <a:t>did</a:t>
            </a:r>
            <a:r>
              <a:rPr lang="tr-TR" dirty="0"/>
              <a:t> </a:t>
            </a:r>
            <a:r>
              <a:rPr lang="tr-TR" dirty="0" err="1"/>
              <a:t>you</a:t>
            </a:r>
            <a:r>
              <a:rPr lang="tr-TR" dirty="0"/>
              <a:t> </a:t>
            </a:r>
            <a:r>
              <a:rPr lang="tr-TR" dirty="0" err="1"/>
              <a:t>find</a:t>
            </a:r>
            <a:r>
              <a:rPr lang="tr-TR" dirty="0"/>
              <a:t>? (</a:t>
            </a:r>
            <a:r>
              <a:rPr lang="tr-TR" dirty="0" err="1"/>
              <a:t>Sumariz</a:t>
            </a:r>
            <a:r>
              <a:rPr lang="tr-TR" dirty="0"/>
              <a:t> </a:t>
            </a:r>
            <a:r>
              <a:rPr lang="tr-TR" dirty="0" err="1"/>
              <a:t>finding</a:t>
            </a:r>
            <a:r>
              <a:rPr lang="tr-TR" dirty="0"/>
              <a:t> </a:t>
            </a:r>
            <a:r>
              <a:rPr lang="tr-TR" dirty="0" err="1"/>
              <a:t>with</a:t>
            </a:r>
            <a:r>
              <a:rPr lang="tr-TR" dirty="0"/>
              <a:t> </a:t>
            </a:r>
            <a:r>
              <a:rPr lang="tr-TR" dirty="0" err="1"/>
              <a:t>headings</a:t>
            </a:r>
            <a:r>
              <a:rPr lang="tr-TR" dirty="0"/>
              <a:t> </a:t>
            </a:r>
            <a:r>
              <a:rPr lang="tr-TR" dirty="0" err="1"/>
              <a:t>and</a:t>
            </a:r>
            <a:r>
              <a:rPr lang="tr-TR" dirty="0"/>
              <a:t> </a:t>
            </a:r>
            <a:r>
              <a:rPr lang="tr-TR" dirty="0" err="1"/>
              <a:t>informative</a:t>
            </a:r>
            <a:r>
              <a:rPr lang="tr-TR" dirty="0"/>
              <a:t> </a:t>
            </a:r>
            <a:r>
              <a:rPr lang="tr-TR" dirty="0" err="1"/>
              <a:t>figures</a:t>
            </a:r>
            <a:r>
              <a:rPr lang="tr-TR" dirty="0"/>
              <a:t>; </a:t>
            </a:r>
            <a:r>
              <a:rPr lang="tr-TR" dirty="0" err="1"/>
              <a:t>don’t</a:t>
            </a:r>
            <a:r>
              <a:rPr lang="tr-TR" dirty="0"/>
              <a:t> </a:t>
            </a:r>
            <a:r>
              <a:rPr lang="tr-TR" dirty="0" err="1"/>
              <a:t>discuss</a:t>
            </a:r>
            <a:r>
              <a:rPr lang="tr-TR" dirty="0" smtClean="0"/>
              <a:t>!)</a:t>
            </a:r>
          </a:p>
          <a:p>
            <a:r>
              <a:rPr lang="en-US" dirty="0" smtClean="0"/>
              <a:t>Are </a:t>
            </a:r>
            <a:r>
              <a:rPr lang="en-US" dirty="0"/>
              <a:t>the results presented clearly and logically and in a way that directly addresses the objectives? </a:t>
            </a:r>
            <a:endParaRPr lang="tr-TR" dirty="0"/>
          </a:p>
          <a:p>
            <a:pPr marL="0" indent="0" algn="just">
              <a:buNone/>
            </a:pPr>
            <a:endParaRPr lang="tr-TR" dirty="0" smtClean="0"/>
          </a:p>
        </p:txBody>
      </p:sp>
    </p:spTree>
    <p:extLst>
      <p:ext uri="{BB962C8B-B14F-4D97-AF65-F5344CB8AC3E}">
        <p14:creationId xmlns:p14="http://schemas.microsoft.com/office/powerpoint/2010/main" val="2700411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tr-TR" dirty="0" err="1" smtClean="0"/>
              <a:t>The</a:t>
            </a:r>
            <a:r>
              <a:rPr lang="tr-TR" dirty="0" smtClean="0"/>
              <a:t> RESULTS </a:t>
            </a:r>
            <a:endParaRPr lang="tr-TR" dirty="0"/>
          </a:p>
        </p:txBody>
      </p:sp>
      <p:sp>
        <p:nvSpPr>
          <p:cNvPr id="3" name="İçerik Yer Tutucusu 2">
            <a:extLst>
              <a:ext uri="{FF2B5EF4-FFF2-40B4-BE49-F238E27FC236}">
                <a16:creationId xmlns:a16="http://schemas.microsoft.com/office/drawing/2014/main" xmlns="" id="{FC321B8C-8FE2-414C-B403-67887A497721}"/>
              </a:ext>
            </a:extLst>
          </p:cNvPr>
          <p:cNvSpPr>
            <a:spLocks noGrp="1"/>
          </p:cNvSpPr>
          <p:nvPr>
            <p:ph idx="1"/>
          </p:nvPr>
        </p:nvSpPr>
        <p:spPr>
          <a:xfrm>
            <a:off x="418011" y="1907178"/>
            <a:ext cx="11351623" cy="4506686"/>
          </a:xfrm>
        </p:spPr>
        <p:txBody>
          <a:bodyPr>
            <a:normAutofit/>
          </a:bodyPr>
          <a:lstStyle/>
          <a:p>
            <a:pPr algn="just"/>
            <a:r>
              <a:rPr lang="en-US" dirty="0"/>
              <a:t>You should try not to duplicate the presentation of your data in more than one form. </a:t>
            </a:r>
            <a:endParaRPr lang="tr-TR" dirty="0"/>
          </a:p>
          <a:p>
            <a:pPr algn="just"/>
            <a:r>
              <a:rPr lang="en-US" dirty="0"/>
              <a:t>The results section is not the place for any speculation or interpretation of your findings; you should leave any such considerations to the discussion.</a:t>
            </a:r>
            <a:endParaRPr lang="tr-TR" dirty="0"/>
          </a:p>
          <a:p>
            <a:pPr algn="just"/>
            <a:r>
              <a:rPr lang="en-US" dirty="0"/>
              <a:t>The purpose of the Results section is to present your experimental data that prove or disprove the hypothesis of your study. </a:t>
            </a:r>
            <a:endParaRPr lang="tr-TR" dirty="0"/>
          </a:p>
          <a:p>
            <a:pPr algn="just"/>
            <a:r>
              <a:rPr lang="en-US" dirty="0"/>
              <a:t>Limit the provided results only to those that support the overall aim of the study. </a:t>
            </a:r>
            <a:endParaRPr lang="tr-TR" dirty="0"/>
          </a:p>
          <a:p>
            <a:pPr algn="just"/>
            <a:r>
              <a:rPr lang="en-US" dirty="0" smtClean="0"/>
              <a:t>The </a:t>
            </a:r>
            <a:r>
              <a:rPr lang="tr-TR" dirty="0" err="1" smtClean="0"/>
              <a:t>article</a:t>
            </a:r>
            <a:r>
              <a:rPr lang="en-US" dirty="0" smtClean="0"/>
              <a:t> </a:t>
            </a:r>
            <a:r>
              <a:rPr lang="en-US" dirty="0"/>
              <a:t>should not contain results that are not mentioned under “Materials and Methods.” </a:t>
            </a:r>
            <a:endParaRPr lang="tr-TR" dirty="0" smtClean="0"/>
          </a:p>
          <a:p>
            <a:pPr algn="just"/>
            <a:r>
              <a:rPr lang="en-US" dirty="0" smtClean="0"/>
              <a:t>The </a:t>
            </a:r>
            <a:r>
              <a:rPr lang="en-US" dirty="0"/>
              <a:t>results may include text, tables, figures, or any combination of the above. </a:t>
            </a:r>
            <a:endParaRPr lang="tr-TR" dirty="0" smtClean="0"/>
          </a:p>
          <a:p>
            <a:pPr algn="just"/>
            <a:r>
              <a:rPr lang="en-US" dirty="0" smtClean="0"/>
              <a:t>Results </a:t>
            </a:r>
            <a:r>
              <a:rPr lang="en-US" dirty="0"/>
              <a:t>should be given for all outcome measures (primary and secondary) that are described under “Materials and Methods.” </a:t>
            </a:r>
            <a:endParaRPr lang="tr-TR" dirty="0" smtClean="0"/>
          </a:p>
          <a:p>
            <a:pPr algn="just"/>
            <a:endParaRPr lang="tr-TR" dirty="0" smtClean="0"/>
          </a:p>
        </p:txBody>
      </p:sp>
    </p:spTree>
    <p:extLst>
      <p:ext uri="{BB962C8B-B14F-4D97-AF65-F5344CB8AC3E}">
        <p14:creationId xmlns:p14="http://schemas.microsoft.com/office/powerpoint/2010/main" val="1075107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THE RESULTS</a:t>
            </a:r>
            <a:endParaRPr lang="en-GB" dirty="0"/>
          </a:p>
        </p:txBody>
      </p:sp>
      <p:sp>
        <p:nvSpPr>
          <p:cNvPr id="3" name="İçerik Yer Tutucusu 2"/>
          <p:cNvSpPr>
            <a:spLocks noGrp="1"/>
          </p:cNvSpPr>
          <p:nvPr>
            <p:ph idx="1"/>
          </p:nvPr>
        </p:nvSpPr>
        <p:spPr>
          <a:xfrm>
            <a:off x="581192" y="2180496"/>
            <a:ext cx="11029615" cy="4272555"/>
          </a:xfrm>
        </p:spPr>
        <p:txBody>
          <a:bodyPr>
            <a:normAutofit/>
          </a:bodyPr>
          <a:lstStyle/>
          <a:p>
            <a:pPr algn="just"/>
            <a:r>
              <a:rPr lang="en-US" dirty="0"/>
              <a:t>The text and tables should not contain raw numbers without percentages or percentages without the raw numbers. The numbers should be internally consistent and in agreement between the tables and the text. </a:t>
            </a:r>
            <a:endParaRPr lang="tr-TR" dirty="0"/>
          </a:p>
          <a:p>
            <a:pPr algn="just"/>
            <a:r>
              <a:rPr lang="en-US" dirty="0"/>
              <a:t>Any internal discrepancies in the numbers put in jeopardy the credibility of the author(s) and severely compromise the chances for publication. </a:t>
            </a:r>
            <a:endParaRPr lang="tr-TR" dirty="0"/>
          </a:p>
          <a:p>
            <a:pPr algn="just"/>
            <a:r>
              <a:rPr lang="en-US" dirty="0" smtClean="0"/>
              <a:t>Confidence </a:t>
            </a:r>
            <a:r>
              <a:rPr lang="en-US" dirty="0"/>
              <a:t>intervals provide more accurate indication of the strength of the associations and therefore, provide better information than P values; thus, in conjunction with the effect measure</a:t>
            </a:r>
            <a:r>
              <a:rPr lang="en-US" dirty="0" smtClean="0"/>
              <a:t>, </a:t>
            </a:r>
            <a:r>
              <a:rPr lang="en-US" dirty="0"/>
              <a:t>confidence intervals should be used liberally. </a:t>
            </a:r>
            <a:endParaRPr lang="tr-TR" dirty="0"/>
          </a:p>
          <a:p>
            <a:pPr algn="just"/>
            <a:r>
              <a:rPr lang="en-US" dirty="0"/>
              <a:t>The text should include a brief description and analysis of the findings and it should follow the order that tables and figures appear. </a:t>
            </a:r>
            <a:endParaRPr lang="tr-TR" dirty="0"/>
          </a:p>
          <a:p>
            <a:pPr algn="just"/>
            <a:r>
              <a:rPr lang="en-US" dirty="0"/>
              <a:t>The important findings should be highlighted that may or may not be statistically significant. Again, the editorial space should be respected and detailed description or repetition of all the information depicted in the tables or figures should be avoided</a:t>
            </a:r>
            <a:r>
              <a:rPr lang="en-US" dirty="0" smtClean="0"/>
              <a:t>.</a:t>
            </a:r>
            <a:endParaRPr lang="en-GB" dirty="0"/>
          </a:p>
        </p:txBody>
      </p:sp>
    </p:spTree>
    <p:extLst>
      <p:ext uri="{BB962C8B-B14F-4D97-AF65-F5344CB8AC3E}">
        <p14:creationId xmlns:p14="http://schemas.microsoft.com/office/powerpoint/2010/main" val="1806550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CONCLUSION  (OR </a:t>
            </a:r>
            <a:r>
              <a:rPr lang="tr-TR" b="1" dirty="0" err="1" smtClean="0"/>
              <a:t>DIscussIon</a:t>
            </a:r>
            <a:r>
              <a:rPr lang="tr-TR" b="1" dirty="0" smtClean="0"/>
              <a:t>)</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pPr marL="0" indent="0">
              <a:buNone/>
            </a:pPr>
            <a:r>
              <a:rPr lang="tr-TR" sz="2400" b="1" dirty="0" err="1">
                <a:solidFill>
                  <a:srgbClr val="0070C0"/>
                </a:solidFill>
              </a:rPr>
              <a:t>Conclusion</a:t>
            </a:r>
            <a:endParaRPr lang="tr-TR" sz="2400" b="1" dirty="0">
              <a:solidFill>
                <a:srgbClr val="0070C0"/>
              </a:solidFill>
            </a:endParaRPr>
          </a:p>
          <a:p>
            <a:r>
              <a:rPr lang="tr-TR" sz="2400" b="1" dirty="0" err="1"/>
              <a:t>What</a:t>
            </a:r>
            <a:r>
              <a:rPr lang="tr-TR" sz="2400" b="1" dirty="0"/>
              <a:t> </a:t>
            </a:r>
            <a:r>
              <a:rPr lang="tr-TR" sz="2400" b="1" dirty="0" err="1"/>
              <a:t>are</a:t>
            </a:r>
            <a:r>
              <a:rPr lang="tr-TR" sz="2400" b="1" dirty="0"/>
              <a:t> </a:t>
            </a:r>
            <a:r>
              <a:rPr lang="tr-TR" sz="2400" b="1" dirty="0" err="1"/>
              <a:t>your</a:t>
            </a:r>
            <a:r>
              <a:rPr lang="tr-TR" sz="2400" b="1" dirty="0"/>
              <a:t> </a:t>
            </a:r>
            <a:r>
              <a:rPr lang="tr-TR" sz="2400" b="1" dirty="0" err="1"/>
              <a:t>major</a:t>
            </a:r>
            <a:r>
              <a:rPr lang="tr-TR" sz="2400" b="1" dirty="0"/>
              <a:t> </a:t>
            </a:r>
            <a:r>
              <a:rPr lang="tr-TR" sz="2400" b="1" dirty="0" err="1"/>
              <a:t>findings</a:t>
            </a:r>
            <a:r>
              <a:rPr lang="tr-TR" sz="2400" b="1" dirty="0"/>
              <a:t> </a:t>
            </a:r>
            <a:r>
              <a:rPr lang="tr-TR" sz="2400" b="1" dirty="0" err="1"/>
              <a:t>and</a:t>
            </a:r>
            <a:r>
              <a:rPr lang="tr-TR" sz="2400" b="1" dirty="0"/>
              <a:t> </a:t>
            </a:r>
            <a:r>
              <a:rPr lang="tr-TR" sz="2400" b="1" dirty="0" err="1"/>
              <a:t>their</a:t>
            </a:r>
            <a:r>
              <a:rPr lang="tr-TR" sz="2400" b="1" dirty="0"/>
              <a:t> </a:t>
            </a:r>
            <a:r>
              <a:rPr lang="tr-TR" sz="2400" b="1" dirty="0" err="1"/>
              <a:t>significance</a:t>
            </a:r>
            <a:r>
              <a:rPr lang="tr-TR" sz="2400" b="1" dirty="0"/>
              <a:t>? </a:t>
            </a:r>
          </a:p>
          <a:p>
            <a:pPr marL="0" indent="0">
              <a:buNone/>
            </a:pPr>
            <a:r>
              <a:rPr lang="tr-TR" sz="2400" b="1" dirty="0" err="1" smtClean="0">
                <a:solidFill>
                  <a:srgbClr val="0070C0"/>
                </a:solidFill>
              </a:rPr>
              <a:t>Discussion</a:t>
            </a:r>
            <a:endParaRPr lang="tr-TR" sz="2400" b="1" dirty="0" smtClean="0">
              <a:solidFill>
                <a:srgbClr val="0070C0"/>
              </a:solidFill>
            </a:endParaRPr>
          </a:p>
          <a:p>
            <a:pPr marL="0" indent="0">
              <a:buNone/>
            </a:pPr>
            <a:r>
              <a:rPr lang="tr-TR" sz="2400" b="1" dirty="0" err="1" smtClean="0"/>
              <a:t>What</a:t>
            </a:r>
            <a:r>
              <a:rPr lang="tr-TR" sz="2400" b="1" dirty="0" smtClean="0"/>
              <a:t> </a:t>
            </a:r>
            <a:r>
              <a:rPr lang="tr-TR" sz="2400" b="1" dirty="0" err="1" smtClean="0"/>
              <a:t>does</a:t>
            </a:r>
            <a:r>
              <a:rPr lang="tr-TR" sz="2400" b="1" dirty="0" smtClean="0"/>
              <a:t> it </a:t>
            </a:r>
            <a:r>
              <a:rPr lang="tr-TR" sz="2400" b="1" dirty="0" err="1" smtClean="0"/>
              <a:t>mean</a:t>
            </a:r>
            <a:r>
              <a:rPr lang="tr-TR" sz="2400" b="1" dirty="0" smtClean="0"/>
              <a:t>, </a:t>
            </a:r>
            <a:r>
              <a:rPr lang="tr-TR" sz="2400" b="1" dirty="0" err="1" smtClean="0"/>
              <a:t>and</a:t>
            </a:r>
            <a:r>
              <a:rPr lang="tr-TR" sz="2400" b="1" dirty="0" smtClean="0"/>
              <a:t> </a:t>
            </a:r>
            <a:r>
              <a:rPr lang="tr-TR" sz="2400" b="1" dirty="0" err="1" smtClean="0"/>
              <a:t>so</a:t>
            </a:r>
            <a:r>
              <a:rPr lang="tr-TR" sz="2400" b="1" dirty="0" smtClean="0"/>
              <a:t> </a:t>
            </a:r>
            <a:r>
              <a:rPr lang="tr-TR" sz="2400" b="1" dirty="0" err="1" smtClean="0"/>
              <a:t>what</a:t>
            </a:r>
            <a:r>
              <a:rPr lang="tr-TR" sz="2400" b="1" dirty="0" smtClean="0"/>
              <a:t>? (</a:t>
            </a:r>
            <a:r>
              <a:rPr lang="tr-TR" sz="2400" b="1" dirty="0" err="1" smtClean="0"/>
              <a:t>Results</a:t>
            </a:r>
            <a:r>
              <a:rPr lang="tr-TR" sz="2400" b="1" dirty="0" smtClean="0"/>
              <a:t> </a:t>
            </a:r>
            <a:r>
              <a:rPr lang="tr-TR" sz="2400" b="1" dirty="0" err="1" smtClean="0"/>
              <a:t>explained</a:t>
            </a:r>
            <a:r>
              <a:rPr lang="tr-TR" sz="2400" b="1" dirty="0" smtClean="0"/>
              <a:t>? </a:t>
            </a:r>
            <a:r>
              <a:rPr lang="tr-TR" sz="2400" b="1" dirty="0" err="1" smtClean="0"/>
              <a:t>Objectives</a:t>
            </a:r>
            <a:r>
              <a:rPr lang="tr-TR" sz="2400" b="1" dirty="0" smtClean="0"/>
              <a:t> </a:t>
            </a:r>
            <a:r>
              <a:rPr lang="tr-TR" sz="2400" b="1" dirty="0" err="1" smtClean="0"/>
              <a:t>achieved</a:t>
            </a:r>
            <a:r>
              <a:rPr lang="tr-TR" sz="2400" b="1" dirty="0" smtClean="0"/>
              <a:t>? </a:t>
            </a:r>
            <a:r>
              <a:rPr lang="tr-TR" sz="2400" b="1" dirty="0" err="1" smtClean="0"/>
              <a:t>Limitations</a:t>
            </a:r>
            <a:r>
              <a:rPr lang="tr-TR" sz="2400" b="1" dirty="0" smtClean="0"/>
              <a:t>? </a:t>
            </a:r>
            <a:r>
              <a:rPr lang="tr-TR" sz="2400" b="1" dirty="0" err="1" smtClean="0"/>
              <a:t>Implications</a:t>
            </a:r>
            <a:r>
              <a:rPr lang="tr-TR" sz="2400" b="1" dirty="0" smtClean="0"/>
              <a:t> </a:t>
            </a:r>
            <a:r>
              <a:rPr lang="tr-TR" sz="2400" b="1" dirty="0" err="1" smtClean="0"/>
              <a:t>for</a:t>
            </a:r>
            <a:r>
              <a:rPr lang="tr-TR" sz="2400" b="1" dirty="0" smtClean="0"/>
              <a:t> </a:t>
            </a:r>
            <a:r>
              <a:rPr lang="tr-TR" sz="2400" b="1" dirty="0" err="1" smtClean="0"/>
              <a:t>future</a:t>
            </a:r>
            <a:r>
              <a:rPr lang="tr-TR" sz="2400" b="1" dirty="0" smtClean="0"/>
              <a:t> </a:t>
            </a:r>
            <a:r>
              <a:rPr lang="tr-TR" sz="2400" b="1" dirty="0" err="1" smtClean="0"/>
              <a:t>research</a:t>
            </a:r>
            <a:r>
              <a:rPr lang="tr-TR" sz="2400" b="1" dirty="0" smtClean="0"/>
              <a:t> </a:t>
            </a:r>
            <a:r>
              <a:rPr lang="tr-TR" sz="2400" b="1" dirty="0" err="1" smtClean="0"/>
              <a:t>and</a:t>
            </a:r>
            <a:r>
              <a:rPr lang="tr-TR" sz="2400" b="1" dirty="0" smtClean="0"/>
              <a:t> </a:t>
            </a:r>
            <a:r>
              <a:rPr lang="tr-TR" sz="2400" b="1" dirty="0" err="1" smtClean="0"/>
              <a:t>application</a:t>
            </a:r>
            <a:r>
              <a:rPr lang="tr-TR" sz="2400" b="1" dirty="0" smtClean="0"/>
              <a:t>?)</a:t>
            </a:r>
          </a:p>
        </p:txBody>
      </p:sp>
    </p:spTree>
    <p:extLst>
      <p:ext uri="{BB962C8B-B14F-4D97-AF65-F5344CB8AC3E}">
        <p14:creationId xmlns:p14="http://schemas.microsoft.com/office/powerpoint/2010/main" val="3306872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tr-TR" b="1" dirty="0"/>
              <a:t>CONCLUSION</a:t>
            </a:r>
            <a:endParaRPr lang="tr-TR" dirty="0"/>
          </a:p>
        </p:txBody>
      </p:sp>
      <p:sp>
        <p:nvSpPr>
          <p:cNvPr id="3" name="İçerik Yer Tutucusu 2">
            <a:extLst>
              <a:ext uri="{FF2B5EF4-FFF2-40B4-BE49-F238E27FC236}">
                <a16:creationId xmlns:a16="http://schemas.microsoft.com/office/drawing/2014/main" xmlns="" id="{A474A0EC-D639-476D-891B-D731F4ABB926}"/>
              </a:ext>
            </a:extLst>
          </p:cNvPr>
          <p:cNvSpPr>
            <a:spLocks noGrp="1"/>
          </p:cNvSpPr>
          <p:nvPr>
            <p:ph idx="1"/>
          </p:nvPr>
        </p:nvSpPr>
        <p:spPr>
          <a:xfrm>
            <a:off x="431074" y="1854926"/>
            <a:ext cx="11325497" cy="4794068"/>
          </a:xfrm>
        </p:spPr>
        <p:txBody>
          <a:bodyPr>
            <a:normAutofit fontScale="92500" lnSpcReduction="10000"/>
          </a:bodyPr>
          <a:lstStyle/>
          <a:p>
            <a:pPr marL="0" indent="0">
              <a:lnSpc>
                <a:spcPct val="170000"/>
              </a:lnSpc>
              <a:spcBef>
                <a:spcPts val="0"/>
              </a:spcBef>
              <a:spcAft>
                <a:spcPts val="0"/>
              </a:spcAft>
              <a:buNone/>
            </a:pPr>
            <a:r>
              <a:rPr lang="tr-TR" dirty="0" err="1" smtClean="0"/>
              <a:t>Conclusion</a:t>
            </a:r>
            <a:r>
              <a:rPr lang="tr-TR" dirty="0" smtClean="0"/>
              <a:t> </a:t>
            </a:r>
            <a:r>
              <a:rPr lang="en-US" dirty="0" smtClean="0"/>
              <a:t>(</a:t>
            </a:r>
            <a:r>
              <a:rPr lang="en-US" dirty="0"/>
              <a:t>or discussion) section should include the following: </a:t>
            </a:r>
            <a:endParaRPr lang="tr-TR" dirty="0"/>
          </a:p>
          <a:p>
            <a:pPr marL="36900" indent="-342900">
              <a:lnSpc>
                <a:spcPct val="170000"/>
              </a:lnSpc>
              <a:spcBef>
                <a:spcPts val="0"/>
              </a:spcBef>
              <a:spcAft>
                <a:spcPts val="0"/>
              </a:spcAft>
              <a:buFont typeface="+mj-lt"/>
              <a:buAutoNum type="arabicPeriod"/>
            </a:pPr>
            <a:r>
              <a:rPr lang="en-US" b="1" dirty="0" smtClean="0">
                <a:solidFill>
                  <a:srgbClr val="0070C0"/>
                </a:solidFill>
              </a:rPr>
              <a:t>Clear </a:t>
            </a:r>
            <a:r>
              <a:rPr lang="en-US" b="1" dirty="0">
                <a:solidFill>
                  <a:srgbClr val="0070C0"/>
                </a:solidFill>
              </a:rPr>
              <a:t>statement what the new knowledge </a:t>
            </a:r>
            <a:r>
              <a:rPr lang="en-US" b="1" dirty="0" smtClean="0">
                <a:solidFill>
                  <a:srgbClr val="0070C0"/>
                </a:solidFill>
              </a:rPr>
              <a:t>is</a:t>
            </a:r>
            <a:r>
              <a:rPr lang="tr-TR" b="1" dirty="0" smtClean="0">
                <a:solidFill>
                  <a:srgbClr val="0070C0"/>
                </a:solidFill>
              </a:rPr>
              <a:t>   </a:t>
            </a:r>
            <a:r>
              <a:rPr lang="tr-TR" b="1" dirty="0" smtClean="0"/>
              <a:t>(</a:t>
            </a:r>
            <a:r>
              <a:rPr lang="en-US" dirty="0"/>
              <a:t>clear statement of what the principal findings were, as well as the new knowledge that the current study </a:t>
            </a:r>
            <a:r>
              <a:rPr lang="en-US" dirty="0" smtClean="0"/>
              <a:t>offered</a:t>
            </a:r>
            <a:r>
              <a:rPr lang="tr-TR" dirty="0" smtClean="0"/>
              <a:t>),</a:t>
            </a:r>
            <a:endParaRPr lang="tr-TR" b="1" dirty="0" smtClean="0"/>
          </a:p>
          <a:p>
            <a:pPr marL="36900" indent="-342900">
              <a:lnSpc>
                <a:spcPct val="170000"/>
              </a:lnSpc>
              <a:spcBef>
                <a:spcPts val="0"/>
              </a:spcBef>
              <a:spcAft>
                <a:spcPts val="0"/>
              </a:spcAft>
              <a:buFont typeface="+mj-lt"/>
              <a:buAutoNum type="arabicPeriod"/>
            </a:pPr>
            <a:r>
              <a:rPr lang="en-US" b="1" dirty="0">
                <a:solidFill>
                  <a:srgbClr val="0070C0"/>
                </a:solidFill>
              </a:rPr>
              <a:t>Synopsis of main findings </a:t>
            </a:r>
            <a:endParaRPr lang="tr-TR" b="1" dirty="0">
              <a:solidFill>
                <a:srgbClr val="0070C0"/>
              </a:solidFill>
            </a:endParaRPr>
          </a:p>
          <a:p>
            <a:pPr marL="36900" indent="-342900">
              <a:lnSpc>
                <a:spcPct val="170000"/>
              </a:lnSpc>
              <a:spcBef>
                <a:spcPts val="0"/>
              </a:spcBef>
              <a:spcAft>
                <a:spcPts val="0"/>
              </a:spcAft>
              <a:buFont typeface="+mj-lt"/>
              <a:buAutoNum type="arabicPeriod"/>
            </a:pPr>
            <a:r>
              <a:rPr lang="en-US" b="1" dirty="0">
                <a:solidFill>
                  <a:srgbClr val="0070C0"/>
                </a:solidFill>
              </a:rPr>
              <a:t>Interpretation of your </a:t>
            </a:r>
            <a:r>
              <a:rPr lang="en-US" b="1" dirty="0" smtClean="0">
                <a:solidFill>
                  <a:srgbClr val="0070C0"/>
                </a:solidFill>
              </a:rPr>
              <a:t>results</a:t>
            </a:r>
            <a:endParaRPr lang="tr-TR" b="1" dirty="0" smtClean="0">
              <a:solidFill>
                <a:srgbClr val="0070C0"/>
              </a:solidFill>
            </a:endParaRPr>
          </a:p>
          <a:p>
            <a:pPr marL="36900" indent="-342900">
              <a:lnSpc>
                <a:spcPct val="170000"/>
              </a:lnSpc>
              <a:spcBef>
                <a:spcPts val="0"/>
              </a:spcBef>
              <a:spcAft>
                <a:spcPts val="0"/>
              </a:spcAft>
              <a:buFont typeface="+mj-lt"/>
              <a:buAutoNum type="arabicPeriod"/>
            </a:pPr>
            <a:r>
              <a:rPr lang="en-US" b="1" dirty="0" smtClean="0">
                <a:solidFill>
                  <a:srgbClr val="0070C0"/>
                </a:solidFill>
              </a:rPr>
              <a:t>Comparison </a:t>
            </a:r>
            <a:r>
              <a:rPr lang="en-US" b="1" dirty="0">
                <a:solidFill>
                  <a:srgbClr val="0070C0"/>
                </a:solidFill>
              </a:rPr>
              <a:t>with previous </a:t>
            </a:r>
            <a:r>
              <a:rPr lang="en-US" b="1" dirty="0" smtClean="0">
                <a:solidFill>
                  <a:srgbClr val="0070C0"/>
                </a:solidFill>
              </a:rPr>
              <a:t>studies</a:t>
            </a:r>
            <a:r>
              <a:rPr lang="tr-TR" b="1" dirty="0" smtClean="0">
                <a:solidFill>
                  <a:srgbClr val="0070C0"/>
                </a:solidFill>
              </a:rPr>
              <a:t> </a:t>
            </a:r>
            <a:r>
              <a:rPr lang="tr-TR" b="1" dirty="0" smtClean="0"/>
              <a:t>(</a:t>
            </a:r>
            <a:r>
              <a:rPr lang="en-US" dirty="0" smtClean="0"/>
              <a:t>Interpretation </a:t>
            </a:r>
            <a:r>
              <a:rPr lang="en-US" dirty="0"/>
              <a:t>of your data in the context of the </a:t>
            </a:r>
            <a:r>
              <a:rPr lang="en-US" dirty="0" err="1" smtClean="0"/>
              <a:t>literat</a:t>
            </a:r>
            <a:r>
              <a:rPr lang="tr-TR" dirty="0"/>
              <a:t>u</a:t>
            </a:r>
            <a:r>
              <a:rPr lang="en-US" dirty="0" smtClean="0"/>
              <a:t>re</a:t>
            </a:r>
            <a:r>
              <a:rPr lang="tr-TR" dirty="0" smtClean="0"/>
              <a:t>, </a:t>
            </a:r>
            <a:r>
              <a:rPr lang="en-US" dirty="0" smtClean="0"/>
              <a:t>clarification </a:t>
            </a:r>
            <a:r>
              <a:rPr lang="en-US" dirty="0"/>
              <a:t>regarding the similarities and differences with the findings of previous </a:t>
            </a:r>
            <a:r>
              <a:rPr lang="en-US" dirty="0" smtClean="0"/>
              <a:t>studies</a:t>
            </a:r>
            <a:r>
              <a:rPr lang="tr-TR" dirty="0" smtClean="0"/>
              <a:t>)</a:t>
            </a:r>
            <a:r>
              <a:rPr lang="en-US" dirty="0" smtClean="0"/>
              <a:t> </a:t>
            </a:r>
            <a:endParaRPr lang="tr-TR" b="1" dirty="0" smtClean="0"/>
          </a:p>
          <a:p>
            <a:pPr marL="36900" indent="-342900">
              <a:lnSpc>
                <a:spcPct val="170000"/>
              </a:lnSpc>
              <a:spcBef>
                <a:spcPts val="0"/>
              </a:spcBef>
              <a:spcAft>
                <a:spcPts val="0"/>
              </a:spcAft>
              <a:buFont typeface="+mj-lt"/>
              <a:buAutoNum type="arabicPeriod"/>
            </a:pPr>
            <a:r>
              <a:rPr lang="en-US" b="1" dirty="0" smtClean="0">
                <a:solidFill>
                  <a:srgbClr val="0070C0"/>
                </a:solidFill>
              </a:rPr>
              <a:t>Possible </a:t>
            </a:r>
            <a:r>
              <a:rPr lang="en-US" b="1" dirty="0">
                <a:solidFill>
                  <a:srgbClr val="0070C0"/>
                </a:solidFill>
              </a:rPr>
              <a:t>explanation(s</a:t>
            </a:r>
            <a:r>
              <a:rPr lang="en-US" b="1" dirty="0" smtClean="0">
                <a:solidFill>
                  <a:srgbClr val="0070C0"/>
                </a:solidFill>
              </a:rPr>
              <a:t>)</a:t>
            </a:r>
            <a:r>
              <a:rPr lang="tr-TR" b="1" dirty="0" smtClean="0">
                <a:solidFill>
                  <a:srgbClr val="0070C0"/>
                </a:solidFill>
              </a:rPr>
              <a:t> </a:t>
            </a:r>
            <a:r>
              <a:rPr lang="en-US" dirty="0" smtClean="0"/>
              <a:t>for </a:t>
            </a:r>
            <a:r>
              <a:rPr lang="en-US" dirty="0"/>
              <a:t>the different </a:t>
            </a:r>
            <a:r>
              <a:rPr lang="en-US" dirty="0" smtClean="0"/>
              <a:t>findings</a:t>
            </a:r>
            <a:endParaRPr lang="tr-TR" b="1" dirty="0"/>
          </a:p>
          <a:p>
            <a:pPr marL="36900" indent="-342900">
              <a:lnSpc>
                <a:spcPct val="170000"/>
              </a:lnSpc>
              <a:spcBef>
                <a:spcPts val="0"/>
              </a:spcBef>
              <a:spcAft>
                <a:spcPts val="0"/>
              </a:spcAft>
              <a:buFont typeface="+mj-lt"/>
              <a:buAutoNum type="arabicPeriod"/>
            </a:pPr>
            <a:r>
              <a:rPr lang="en-US" b="1" dirty="0" smtClean="0">
                <a:solidFill>
                  <a:srgbClr val="0070C0"/>
                </a:solidFill>
              </a:rPr>
              <a:t>Strengths </a:t>
            </a:r>
            <a:r>
              <a:rPr lang="en-US" b="1" dirty="0">
                <a:solidFill>
                  <a:srgbClr val="0070C0"/>
                </a:solidFill>
              </a:rPr>
              <a:t>and weaknesses </a:t>
            </a:r>
            <a:r>
              <a:rPr lang="tr-TR" b="1" dirty="0" smtClean="0">
                <a:solidFill>
                  <a:srgbClr val="0070C0"/>
                </a:solidFill>
              </a:rPr>
              <a:t> of </a:t>
            </a:r>
            <a:r>
              <a:rPr lang="tr-TR" b="1" dirty="0" err="1" smtClean="0">
                <a:solidFill>
                  <a:srgbClr val="0070C0"/>
                </a:solidFill>
              </a:rPr>
              <a:t>the</a:t>
            </a:r>
            <a:r>
              <a:rPr lang="tr-TR" b="1" dirty="0">
                <a:solidFill>
                  <a:srgbClr val="0070C0"/>
                </a:solidFill>
              </a:rPr>
              <a:t> </a:t>
            </a:r>
            <a:r>
              <a:rPr lang="tr-TR" b="1" dirty="0" err="1" smtClean="0">
                <a:solidFill>
                  <a:srgbClr val="0070C0"/>
                </a:solidFill>
              </a:rPr>
              <a:t>study</a:t>
            </a:r>
            <a:r>
              <a:rPr lang="tr-TR" b="1" dirty="0" smtClean="0">
                <a:solidFill>
                  <a:srgbClr val="0070C0"/>
                </a:solidFill>
              </a:rPr>
              <a:t> </a:t>
            </a:r>
            <a:r>
              <a:rPr lang="tr-TR" b="1" dirty="0" smtClean="0"/>
              <a:t>(</a:t>
            </a:r>
            <a:r>
              <a:rPr lang="tr-TR" dirty="0"/>
              <a:t>I</a:t>
            </a:r>
            <a:r>
              <a:rPr lang="en-US" dirty="0" err="1" smtClean="0"/>
              <a:t>mplications</a:t>
            </a:r>
            <a:r>
              <a:rPr lang="en-US" dirty="0" smtClean="0"/>
              <a:t> </a:t>
            </a:r>
            <a:r>
              <a:rPr lang="tr-TR" dirty="0" err="1" smtClean="0"/>
              <a:t>or</a:t>
            </a:r>
            <a:r>
              <a:rPr lang="tr-TR" dirty="0" smtClean="0"/>
              <a:t> </a:t>
            </a:r>
            <a:r>
              <a:rPr lang="en-US" dirty="0" smtClean="0"/>
              <a:t>Limitations</a:t>
            </a:r>
            <a:r>
              <a:rPr lang="tr-TR" dirty="0"/>
              <a:t>)</a:t>
            </a:r>
            <a:endParaRPr lang="tr-TR" b="1" dirty="0"/>
          </a:p>
          <a:p>
            <a:pPr marL="36900" indent="-342900">
              <a:lnSpc>
                <a:spcPct val="170000"/>
              </a:lnSpc>
              <a:spcBef>
                <a:spcPts val="0"/>
              </a:spcBef>
              <a:spcAft>
                <a:spcPts val="0"/>
              </a:spcAft>
              <a:buFont typeface="+mj-lt"/>
              <a:buAutoNum type="arabicPeriod"/>
            </a:pPr>
            <a:r>
              <a:rPr lang="en-US" b="1" dirty="0" smtClean="0">
                <a:solidFill>
                  <a:srgbClr val="0070C0"/>
                </a:solidFill>
              </a:rPr>
              <a:t>Direction </a:t>
            </a:r>
            <a:r>
              <a:rPr lang="en-US" b="1" dirty="0">
                <a:solidFill>
                  <a:srgbClr val="0070C0"/>
                </a:solidFill>
              </a:rPr>
              <a:t>of future </a:t>
            </a:r>
            <a:r>
              <a:rPr lang="en-US" b="1" dirty="0" smtClean="0">
                <a:solidFill>
                  <a:srgbClr val="0070C0"/>
                </a:solidFill>
              </a:rPr>
              <a:t>research</a:t>
            </a:r>
            <a:r>
              <a:rPr lang="tr-TR" b="1" dirty="0" smtClean="0">
                <a:solidFill>
                  <a:srgbClr val="0070C0"/>
                </a:solidFill>
              </a:rPr>
              <a:t>. </a:t>
            </a:r>
            <a:r>
              <a:rPr lang="tr-TR" b="1" dirty="0" smtClean="0"/>
              <a:t>(</a:t>
            </a:r>
            <a:r>
              <a:rPr lang="en-US" dirty="0" smtClean="0"/>
              <a:t>clear </a:t>
            </a:r>
            <a:r>
              <a:rPr lang="en-US" dirty="0"/>
              <a:t>and concise conclusion of the meaning of the study as it relates to practice or future </a:t>
            </a:r>
            <a:r>
              <a:rPr lang="en-US" dirty="0" smtClean="0"/>
              <a:t>research</a:t>
            </a:r>
            <a:r>
              <a:rPr lang="tr-TR" dirty="0" smtClean="0"/>
              <a:t> </a:t>
            </a:r>
            <a:r>
              <a:rPr lang="tr-TR" dirty="0" err="1" smtClean="0"/>
              <a:t>or</a:t>
            </a:r>
            <a:r>
              <a:rPr lang="tr-TR" dirty="0" smtClean="0"/>
              <a:t> </a:t>
            </a:r>
            <a:r>
              <a:rPr lang="en-US" dirty="0"/>
              <a:t>proposal for future research</a:t>
            </a:r>
            <a:r>
              <a:rPr lang="en-US" dirty="0" smtClean="0"/>
              <a:t>.</a:t>
            </a:r>
            <a:r>
              <a:rPr lang="tr-TR" dirty="0" smtClean="0"/>
              <a:t>)</a:t>
            </a:r>
            <a:endParaRPr lang="tr-TR" b="1" dirty="0"/>
          </a:p>
        </p:txBody>
      </p:sp>
    </p:spTree>
    <p:extLst>
      <p:ext uri="{BB962C8B-B14F-4D97-AF65-F5344CB8AC3E}">
        <p14:creationId xmlns:p14="http://schemas.microsoft.com/office/powerpoint/2010/main" val="2457701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CONCLUSION</a:t>
            </a:r>
            <a:endParaRPr lang="tr-TR" dirty="0"/>
          </a:p>
        </p:txBody>
      </p:sp>
      <p:sp>
        <p:nvSpPr>
          <p:cNvPr id="3" name="İçerik Yer Tutucusu 2"/>
          <p:cNvSpPr>
            <a:spLocks noGrp="1"/>
          </p:cNvSpPr>
          <p:nvPr>
            <p:ph idx="1"/>
          </p:nvPr>
        </p:nvSpPr>
        <p:spPr>
          <a:xfrm>
            <a:off x="444138" y="1854926"/>
            <a:ext cx="11166670" cy="4519748"/>
          </a:xfrm>
        </p:spPr>
        <p:txBody>
          <a:bodyPr>
            <a:normAutofit/>
          </a:bodyPr>
          <a:lstStyle/>
          <a:p>
            <a:pPr marL="0" indent="0">
              <a:buNone/>
            </a:pPr>
            <a:r>
              <a:rPr lang="en-US" dirty="0">
                <a:solidFill>
                  <a:srgbClr val="0070C0"/>
                </a:solidFill>
              </a:rPr>
              <a:t>Synopsis of the most relevant results </a:t>
            </a:r>
            <a:endParaRPr lang="tr-TR" dirty="0" smtClean="0">
              <a:solidFill>
                <a:srgbClr val="0070C0"/>
              </a:solidFill>
            </a:endParaRPr>
          </a:p>
          <a:p>
            <a:r>
              <a:rPr lang="en-US" dirty="0" smtClean="0"/>
              <a:t>The </a:t>
            </a:r>
            <a:r>
              <a:rPr lang="en-US" dirty="0"/>
              <a:t>first sentence should reiterate the overall purpose of the study. This should be followed by a concise and broad version of the evidence that supports this conclusion. </a:t>
            </a:r>
            <a:endParaRPr lang="tr-TR" dirty="0" smtClean="0"/>
          </a:p>
          <a:p>
            <a:r>
              <a:rPr lang="en-US" dirty="0" smtClean="0"/>
              <a:t>This </a:t>
            </a:r>
            <a:r>
              <a:rPr lang="en-US" dirty="0"/>
              <a:t>section should be concluded with the answer to the initial research purpose or hypothesis of the study. </a:t>
            </a:r>
            <a:endParaRPr lang="tr-TR" dirty="0" smtClean="0"/>
          </a:p>
          <a:p>
            <a:pPr marL="0" indent="0">
              <a:buNone/>
            </a:pPr>
            <a:r>
              <a:rPr lang="en-US" dirty="0" smtClean="0">
                <a:solidFill>
                  <a:srgbClr val="0070C0"/>
                </a:solidFill>
              </a:rPr>
              <a:t>Interpretation </a:t>
            </a:r>
            <a:r>
              <a:rPr lang="en-US" dirty="0">
                <a:solidFill>
                  <a:srgbClr val="0070C0"/>
                </a:solidFill>
              </a:rPr>
              <a:t>of </a:t>
            </a:r>
            <a:r>
              <a:rPr lang="tr-TR" dirty="0" err="1" smtClean="0">
                <a:solidFill>
                  <a:srgbClr val="0070C0"/>
                </a:solidFill>
              </a:rPr>
              <a:t>the</a:t>
            </a:r>
            <a:r>
              <a:rPr lang="tr-TR" dirty="0" smtClean="0">
                <a:solidFill>
                  <a:srgbClr val="0070C0"/>
                </a:solidFill>
              </a:rPr>
              <a:t> </a:t>
            </a:r>
            <a:r>
              <a:rPr lang="en-US" dirty="0" smtClean="0">
                <a:solidFill>
                  <a:srgbClr val="0070C0"/>
                </a:solidFill>
              </a:rPr>
              <a:t>results </a:t>
            </a:r>
            <a:endParaRPr lang="tr-TR" dirty="0" smtClean="0">
              <a:solidFill>
                <a:srgbClr val="0070C0"/>
              </a:solidFill>
            </a:endParaRPr>
          </a:p>
          <a:p>
            <a:r>
              <a:rPr lang="en-US" dirty="0" smtClean="0"/>
              <a:t>The </a:t>
            </a:r>
            <a:r>
              <a:rPr lang="en-US" dirty="0"/>
              <a:t>second paragraph of the Discussion synthesizes the meaning of your results. </a:t>
            </a:r>
            <a:endParaRPr lang="tr-TR" dirty="0" smtClean="0"/>
          </a:p>
          <a:p>
            <a:r>
              <a:rPr lang="en-US" dirty="0" smtClean="0"/>
              <a:t>Emphasize </a:t>
            </a:r>
            <a:r>
              <a:rPr lang="en-US" dirty="0"/>
              <a:t>the particular significance or originality of each finding. </a:t>
            </a:r>
            <a:endParaRPr lang="tr-TR" dirty="0" smtClean="0"/>
          </a:p>
          <a:p>
            <a:r>
              <a:rPr lang="en-US" dirty="0" smtClean="0"/>
              <a:t>State </a:t>
            </a:r>
            <a:r>
              <a:rPr lang="en-US" dirty="0"/>
              <a:t>and stress any scientific advancement provided by these results. However, do not overstate the significance of your results. </a:t>
            </a:r>
            <a:endParaRPr lang="tr-TR" dirty="0" smtClean="0"/>
          </a:p>
          <a:p>
            <a:r>
              <a:rPr lang="en-US" dirty="0" smtClean="0"/>
              <a:t>All </a:t>
            </a:r>
            <a:r>
              <a:rPr lang="en-US" dirty="0"/>
              <a:t>conclusions must be supported by your data. </a:t>
            </a:r>
            <a:endParaRPr lang="tr-TR" dirty="0" smtClean="0"/>
          </a:p>
          <a:p>
            <a:r>
              <a:rPr lang="en-US" dirty="0" smtClean="0"/>
              <a:t>Avoid </a:t>
            </a:r>
            <a:r>
              <a:rPr lang="en-US" dirty="0"/>
              <a:t>self-promoting terms such as ‘unique’, ‘highly-innovative’, ‘we are the first’ and ‘extremely valuable’. </a:t>
            </a:r>
            <a:endParaRPr lang="tr-TR" dirty="0" smtClean="0"/>
          </a:p>
        </p:txBody>
      </p:sp>
    </p:spTree>
    <p:extLst>
      <p:ext uri="{BB962C8B-B14F-4D97-AF65-F5344CB8AC3E}">
        <p14:creationId xmlns:p14="http://schemas.microsoft.com/office/powerpoint/2010/main" val="311416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854C595-1D88-4868-83C5-FDC9DFA0670B}"/>
              </a:ext>
            </a:extLst>
          </p:cNvPr>
          <p:cNvSpPr>
            <a:spLocks noGrp="1"/>
          </p:cNvSpPr>
          <p:nvPr>
            <p:ph type="title"/>
          </p:nvPr>
        </p:nvSpPr>
        <p:spPr/>
        <p:txBody>
          <a:bodyPr/>
          <a:lstStyle/>
          <a:p>
            <a:r>
              <a:rPr lang="tr-TR" dirty="0" smtClean="0"/>
              <a:t>1.Başlık </a:t>
            </a:r>
            <a:endParaRPr lang="tr-TR" dirty="0"/>
          </a:p>
        </p:txBody>
      </p:sp>
      <p:sp>
        <p:nvSpPr>
          <p:cNvPr id="3" name="İçerik Yer Tutucusu 2">
            <a:extLst>
              <a:ext uri="{FF2B5EF4-FFF2-40B4-BE49-F238E27FC236}">
                <a16:creationId xmlns:a16="http://schemas.microsoft.com/office/drawing/2014/main" xmlns="" id="{B39777F8-A1EB-4ECD-BBD8-5EB0591898DF}"/>
              </a:ext>
            </a:extLst>
          </p:cNvPr>
          <p:cNvSpPr>
            <a:spLocks noGrp="1"/>
          </p:cNvSpPr>
          <p:nvPr>
            <p:ph idx="1"/>
          </p:nvPr>
        </p:nvSpPr>
        <p:spPr>
          <a:xfrm>
            <a:off x="581192" y="1723294"/>
            <a:ext cx="11029615" cy="4181115"/>
          </a:xfrm>
        </p:spPr>
        <p:txBody>
          <a:bodyPr>
            <a:noAutofit/>
          </a:bodyPr>
          <a:lstStyle/>
          <a:p>
            <a:r>
              <a:rPr lang="tr-TR" sz="2000" b="1" dirty="0" smtClean="0">
                <a:solidFill>
                  <a:srgbClr val="0070C0"/>
                </a:solidFill>
              </a:rPr>
              <a:t>Başlık nispeten kısa ve öz olmalı,  </a:t>
            </a:r>
          </a:p>
          <a:p>
            <a:r>
              <a:rPr lang="tr-TR" sz="2000" b="1" dirty="0" smtClean="0">
                <a:solidFill>
                  <a:srgbClr val="0070C0"/>
                </a:solidFill>
              </a:rPr>
              <a:t>Başlık kolay anlaşılmalı  ve aynı zamanda okuyucunun ilgisini çekmeli, </a:t>
            </a:r>
          </a:p>
          <a:p>
            <a:r>
              <a:rPr lang="tr-TR" sz="2000" b="1" dirty="0" smtClean="0">
                <a:solidFill>
                  <a:srgbClr val="0070C0"/>
                </a:solidFill>
              </a:rPr>
              <a:t>Okumayı kolaylaştırmayı engelleyebileceği için uzun ve karmaşık başlıklardan kaçınılmalı, </a:t>
            </a:r>
          </a:p>
          <a:p>
            <a:pPr algn="just"/>
            <a:r>
              <a:rPr lang="tr-TR" sz="2000" b="1" dirty="0" smtClean="0">
                <a:solidFill>
                  <a:srgbClr val="0070C0"/>
                </a:solidFill>
              </a:rPr>
              <a:t>Bazı dergiler başlıkta sonuç vermeyi tercih ederken, başlıkta sonuca varan ifadelere kullanmayı tercih etmemektedir. </a:t>
            </a:r>
          </a:p>
          <a:p>
            <a:pPr algn="just"/>
            <a:r>
              <a:rPr lang="tr-TR" sz="2000" b="1" dirty="0" smtClean="0">
                <a:solidFill>
                  <a:srgbClr val="0070C0"/>
                </a:solidFill>
              </a:rPr>
              <a:t>Bazı dergiler soru şeklindeki başlıkları tercih etmez, ancak genelde başlık çalışmanın amacını belirtmeli ve okuyucunun ilgisini çekmeli.</a:t>
            </a:r>
          </a:p>
          <a:p>
            <a:pPr algn="just"/>
            <a:r>
              <a:rPr lang="tr-TR" sz="2000" dirty="0">
                <a:solidFill>
                  <a:srgbClr val="0070C0"/>
                </a:solidFill>
              </a:rPr>
              <a:t>Başlıklarda doğruluk, dürüstlük, yenilikçilik, zamanlılık ve orijinallik gibi stratejiler benimsenebilir. </a:t>
            </a:r>
          </a:p>
          <a:p>
            <a:pPr algn="just"/>
            <a:endParaRPr lang="tr-TR" sz="2000" b="1" dirty="0" smtClean="0">
              <a:solidFill>
                <a:srgbClr val="0070C0"/>
              </a:solidFill>
            </a:endParaRPr>
          </a:p>
        </p:txBody>
      </p:sp>
    </p:spTree>
    <p:extLst>
      <p:ext uri="{BB962C8B-B14F-4D97-AF65-F5344CB8AC3E}">
        <p14:creationId xmlns:p14="http://schemas.microsoft.com/office/powerpoint/2010/main" val="34343666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tr-TR" dirty="0" smtClean="0"/>
              <a:t>CONCLUSION</a:t>
            </a:r>
            <a:endParaRPr lang="tr-TR" dirty="0"/>
          </a:p>
        </p:txBody>
      </p:sp>
      <p:sp>
        <p:nvSpPr>
          <p:cNvPr id="3" name="İçerik Yer Tutucusu 2">
            <a:extLst>
              <a:ext uri="{FF2B5EF4-FFF2-40B4-BE49-F238E27FC236}">
                <a16:creationId xmlns:a16="http://schemas.microsoft.com/office/drawing/2014/main" xmlns="" id="{FC321B8C-8FE2-414C-B403-67887A497721}"/>
              </a:ext>
            </a:extLst>
          </p:cNvPr>
          <p:cNvSpPr>
            <a:spLocks noGrp="1"/>
          </p:cNvSpPr>
          <p:nvPr>
            <p:ph idx="1"/>
          </p:nvPr>
        </p:nvSpPr>
        <p:spPr>
          <a:xfrm>
            <a:off x="457200" y="1815738"/>
            <a:ext cx="11312434" cy="4924696"/>
          </a:xfrm>
        </p:spPr>
        <p:txBody>
          <a:bodyPr>
            <a:normAutofit/>
          </a:bodyPr>
          <a:lstStyle/>
          <a:p>
            <a:pPr marL="0" indent="0" algn="just">
              <a:buNone/>
            </a:pPr>
            <a:r>
              <a:rPr lang="en-US" b="1" dirty="0">
                <a:solidFill>
                  <a:srgbClr val="0070C0"/>
                </a:solidFill>
              </a:rPr>
              <a:t>Interpretation of </a:t>
            </a:r>
            <a:r>
              <a:rPr lang="en-US" b="1" dirty="0" smtClean="0">
                <a:solidFill>
                  <a:srgbClr val="0070C0"/>
                </a:solidFill>
              </a:rPr>
              <a:t> </a:t>
            </a:r>
            <a:r>
              <a:rPr lang="en-US" b="1" dirty="0">
                <a:solidFill>
                  <a:srgbClr val="0070C0"/>
                </a:solidFill>
              </a:rPr>
              <a:t>data in the context of previous studies </a:t>
            </a:r>
            <a:endParaRPr lang="tr-TR" b="1" dirty="0">
              <a:solidFill>
                <a:srgbClr val="0070C0"/>
              </a:solidFill>
            </a:endParaRPr>
          </a:p>
          <a:p>
            <a:pPr algn="just"/>
            <a:r>
              <a:rPr lang="en-US" dirty="0"/>
              <a:t>In this section, describe how your results relate to those from previous studies. </a:t>
            </a:r>
            <a:endParaRPr lang="tr-TR" dirty="0" smtClean="0"/>
          </a:p>
          <a:p>
            <a:pPr algn="just"/>
            <a:r>
              <a:rPr lang="en-US" dirty="0" smtClean="0"/>
              <a:t>Provide </a:t>
            </a:r>
            <a:r>
              <a:rPr lang="en-US" dirty="0"/>
              <a:t>a succinct description and appropriate references for past studies. </a:t>
            </a:r>
            <a:endParaRPr lang="tr-TR" dirty="0" smtClean="0"/>
          </a:p>
          <a:p>
            <a:pPr algn="just"/>
            <a:r>
              <a:rPr lang="en-US" dirty="0" smtClean="0"/>
              <a:t>Discuss </a:t>
            </a:r>
            <a:r>
              <a:rPr lang="en-US" dirty="0"/>
              <a:t>how your results integrate collectively or build upon past results. </a:t>
            </a:r>
            <a:endParaRPr lang="tr-TR" dirty="0" smtClean="0"/>
          </a:p>
          <a:p>
            <a:pPr algn="just"/>
            <a:r>
              <a:rPr lang="en-US" dirty="0" smtClean="0"/>
              <a:t>State </a:t>
            </a:r>
            <a:r>
              <a:rPr lang="en-US" dirty="0"/>
              <a:t>if your study was larger or better powered than previous studies, as this adds strength to the argument. Similarly, if your study is more generalizable than previous studies or used more up to date technology, these points are worth making as they add strength to any claims you may make. </a:t>
            </a:r>
            <a:endParaRPr lang="tr-TR" dirty="0" smtClean="0"/>
          </a:p>
          <a:p>
            <a:pPr algn="just"/>
            <a:r>
              <a:rPr lang="en-US" dirty="0" smtClean="0"/>
              <a:t>Refer </a:t>
            </a:r>
            <a:r>
              <a:rPr lang="en-US" dirty="0"/>
              <a:t>specifically to those studies that you provide in the Introduction of the manuscript. </a:t>
            </a:r>
            <a:endParaRPr lang="tr-TR" dirty="0" smtClean="0"/>
          </a:p>
          <a:p>
            <a:pPr algn="just"/>
            <a:r>
              <a:rPr lang="en-US" dirty="0" smtClean="0"/>
              <a:t>Also </a:t>
            </a:r>
            <a:r>
              <a:rPr lang="en-US" dirty="0"/>
              <a:t>state and present negative results. Negative findings are a valuable component of the scientific literature because they force us to critically evaluate our current thinking, and fundamentally move us towards unabridged science </a:t>
            </a:r>
            <a:endParaRPr lang="tr-TR" dirty="0" smtClean="0"/>
          </a:p>
          <a:p>
            <a:pPr algn="just"/>
            <a:r>
              <a:rPr lang="en-US" dirty="0" smtClean="0"/>
              <a:t>Also </a:t>
            </a:r>
            <a:r>
              <a:rPr lang="en-US" dirty="0"/>
              <a:t>note any discrepancies with previous studies. However, argue politely and try to elucidate the underlying reason. Results that are </a:t>
            </a:r>
            <a:r>
              <a:rPr lang="en-US" dirty="0" smtClean="0"/>
              <a:t>discordant</a:t>
            </a:r>
            <a:r>
              <a:rPr lang="tr-TR" dirty="0" smtClean="0"/>
              <a:t>.</a:t>
            </a:r>
            <a:endParaRPr lang="tr-TR" dirty="0"/>
          </a:p>
        </p:txBody>
      </p:sp>
    </p:spTree>
    <p:extLst>
      <p:ext uri="{BB962C8B-B14F-4D97-AF65-F5344CB8AC3E}">
        <p14:creationId xmlns:p14="http://schemas.microsoft.com/office/powerpoint/2010/main" val="35598633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CONCLUSION</a:t>
            </a:r>
            <a:endParaRPr lang="tr-TR" dirty="0"/>
          </a:p>
        </p:txBody>
      </p:sp>
      <p:sp>
        <p:nvSpPr>
          <p:cNvPr id="3" name="İçerik Yer Tutucusu 2"/>
          <p:cNvSpPr>
            <a:spLocks noGrp="1"/>
          </p:cNvSpPr>
          <p:nvPr>
            <p:ph idx="1"/>
          </p:nvPr>
        </p:nvSpPr>
        <p:spPr>
          <a:xfrm>
            <a:off x="418012" y="1815737"/>
            <a:ext cx="11312434" cy="4571999"/>
          </a:xfrm>
        </p:spPr>
        <p:txBody>
          <a:bodyPr>
            <a:normAutofit/>
          </a:bodyPr>
          <a:lstStyle/>
          <a:p>
            <a:pPr marL="0" indent="0" algn="just">
              <a:buNone/>
            </a:pPr>
            <a:r>
              <a:rPr lang="tr-TR" dirty="0" err="1" smtClean="0">
                <a:solidFill>
                  <a:srgbClr val="0070C0"/>
                </a:solidFill>
              </a:rPr>
              <a:t>Implications</a:t>
            </a:r>
            <a:r>
              <a:rPr lang="en-US" dirty="0" smtClean="0">
                <a:solidFill>
                  <a:srgbClr val="0070C0"/>
                </a:solidFill>
              </a:rPr>
              <a:t> </a:t>
            </a:r>
            <a:r>
              <a:rPr lang="en-US" dirty="0">
                <a:solidFill>
                  <a:srgbClr val="0070C0"/>
                </a:solidFill>
              </a:rPr>
              <a:t>of the </a:t>
            </a:r>
            <a:r>
              <a:rPr lang="en-US" dirty="0" smtClean="0">
                <a:solidFill>
                  <a:srgbClr val="0070C0"/>
                </a:solidFill>
              </a:rPr>
              <a:t>study</a:t>
            </a:r>
            <a:endParaRPr lang="tr-TR" dirty="0" smtClean="0">
              <a:solidFill>
                <a:srgbClr val="0070C0"/>
              </a:solidFill>
            </a:endParaRPr>
          </a:p>
          <a:p>
            <a:pPr algn="just"/>
            <a:r>
              <a:rPr lang="en-US" dirty="0" smtClean="0"/>
              <a:t> Discuss </a:t>
            </a:r>
            <a:r>
              <a:rPr lang="en-US" dirty="0"/>
              <a:t>scientific implications of your study</a:t>
            </a:r>
            <a:r>
              <a:rPr lang="en-US" dirty="0" smtClean="0"/>
              <a:t>.</a:t>
            </a:r>
            <a:r>
              <a:rPr lang="tr-TR" dirty="0" smtClean="0"/>
              <a:t> (</a:t>
            </a:r>
            <a:r>
              <a:rPr lang="tr-TR" dirty="0" err="1" smtClean="0"/>
              <a:t>For</a:t>
            </a:r>
            <a:r>
              <a:rPr lang="tr-TR" dirty="0" smtClean="0"/>
              <a:t> </a:t>
            </a:r>
            <a:r>
              <a:rPr lang="tr-TR" dirty="0" err="1"/>
              <a:t>e</a:t>
            </a:r>
            <a:r>
              <a:rPr lang="tr-TR" dirty="0" err="1" smtClean="0"/>
              <a:t>xample</a:t>
            </a:r>
            <a:r>
              <a:rPr lang="tr-TR" dirty="0" smtClean="0"/>
              <a:t>,</a:t>
            </a:r>
            <a:r>
              <a:rPr lang="en-US" dirty="0" smtClean="0"/>
              <a:t> </a:t>
            </a:r>
            <a:r>
              <a:rPr lang="en-US" dirty="0"/>
              <a:t>How will the results of you study impact patient care? Has your institution adopted your method as standard of care? How will the results impact on future technical developments or our understanding of fundamental biological processes</a:t>
            </a:r>
            <a:r>
              <a:rPr lang="en-US" dirty="0" smtClean="0"/>
              <a:t>?</a:t>
            </a:r>
            <a:r>
              <a:rPr lang="tr-TR" dirty="0" smtClean="0"/>
              <a:t>)</a:t>
            </a:r>
          </a:p>
          <a:p>
            <a:pPr marL="0" indent="0" algn="just">
              <a:buNone/>
            </a:pPr>
            <a:r>
              <a:rPr lang="en-US" dirty="0">
                <a:solidFill>
                  <a:srgbClr val="0070C0"/>
                </a:solidFill>
              </a:rPr>
              <a:t>Limitations Clearly state the limitations of your study. </a:t>
            </a:r>
            <a:endParaRPr lang="tr-TR" dirty="0" smtClean="0">
              <a:solidFill>
                <a:srgbClr val="0070C0"/>
              </a:solidFill>
            </a:endParaRPr>
          </a:p>
          <a:p>
            <a:pPr algn="just"/>
            <a:r>
              <a:rPr lang="en-US" dirty="0" smtClean="0"/>
              <a:t>Reviewers</a:t>
            </a:r>
            <a:r>
              <a:rPr lang="en-US" dirty="0"/>
              <a:t>, who are experts in the field, will be aware of these drawbacks of your study, and a proactive description of these limitations will strengthen your manuscript. </a:t>
            </a:r>
            <a:endParaRPr lang="tr-TR" dirty="0" smtClean="0"/>
          </a:p>
          <a:p>
            <a:pPr algn="just"/>
            <a:r>
              <a:rPr lang="en-US" dirty="0" smtClean="0"/>
              <a:t>An </a:t>
            </a:r>
            <a:r>
              <a:rPr lang="en-US" dirty="0"/>
              <a:t>open and clear description of all reasonable limitations of your study demonstrates that you, the author, are objective and </a:t>
            </a:r>
            <a:r>
              <a:rPr lang="en-US" dirty="0" smtClean="0"/>
              <a:t>unbiased</a:t>
            </a:r>
            <a:r>
              <a:rPr lang="tr-TR" dirty="0" smtClean="0"/>
              <a:t>.</a:t>
            </a:r>
          </a:p>
          <a:p>
            <a:pPr algn="just"/>
            <a:r>
              <a:rPr lang="en-US" dirty="0" smtClean="0"/>
              <a:t>You </a:t>
            </a:r>
            <a:r>
              <a:rPr lang="en-US" dirty="0"/>
              <a:t>may wish to include a description of future studies that will build on the results of the current study. </a:t>
            </a:r>
            <a:endParaRPr lang="tr-TR" dirty="0" smtClean="0"/>
          </a:p>
          <a:p>
            <a:pPr algn="just"/>
            <a:r>
              <a:rPr lang="en-US" dirty="0" smtClean="0"/>
              <a:t>Succinct </a:t>
            </a:r>
            <a:r>
              <a:rPr lang="en-US" dirty="0"/>
              <a:t>description of future studies can demonstrate to the reviewer that you have thought carefully about the next steps. </a:t>
            </a:r>
            <a:endParaRPr lang="tr-TR" dirty="0"/>
          </a:p>
        </p:txBody>
      </p:sp>
    </p:spTree>
    <p:extLst>
      <p:ext uri="{BB962C8B-B14F-4D97-AF65-F5344CB8AC3E}">
        <p14:creationId xmlns:p14="http://schemas.microsoft.com/office/powerpoint/2010/main" val="10209022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486539" y="1933301"/>
            <a:ext cx="11218921" cy="3657602"/>
          </a:xfrm>
        </p:spPr>
        <p:txBody>
          <a:bodyPr>
            <a:normAutofit/>
          </a:bodyPr>
          <a:lstStyle/>
          <a:p>
            <a:pPr marL="0" indent="0" algn="just">
              <a:buNone/>
            </a:pPr>
            <a:r>
              <a:rPr lang="en-US" dirty="0">
                <a:solidFill>
                  <a:srgbClr val="0070C0"/>
                </a:solidFill>
              </a:rPr>
              <a:t>Summary, conclusion and future directions </a:t>
            </a:r>
            <a:endParaRPr lang="tr-TR" dirty="0">
              <a:solidFill>
                <a:srgbClr val="0070C0"/>
              </a:solidFill>
            </a:endParaRPr>
          </a:p>
          <a:p>
            <a:pPr algn="just"/>
            <a:r>
              <a:rPr lang="en-US" dirty="0"/>
              <a:t>Summarize the most relevant finding of the study in this last sub-section. </a:t>
            </a:r>
            <a:endParaRPr lang="tr-TR" dirty="0"/>
          </a:p>
          <a:p>
            <a:pPr algn="just"/>
            <a:r>
              <a:rPr lang="en-US" dirty="0"/>
              <a:t>This paragraph should be no more than 2–3 sentences. </a:t>
            </a:r>
            <a:endParaRPr lang="tr-TR" dirty="0"/>
          </a:p>
          <a:p>
            <a:pPr algn="just"/>
            <a:r>
              <a:rPr lang="en-US" dirty="0"/>
              <a:t>One sentence should state the main conclusion, which should be the same as the Conclusion of the Abstract. </a:t>
            </a:r>
            <a:endParaRPr lang="tr-TR" dirty="0"/>
          </a:p>
          <a:p>
            <a:pPr algn="just"/>
            <a:r>
              <a:rPr lang="en-US" dirty="0"/>
              <a:t>If intriguing new scientific questions arose as a result of the study, an outlook for future studies can also be stated here</a:t>
            </a:r>
            <a:r>
              <a:rPr lang="en-US" dirty="0" smtClean="0"/>
              <a:t>.</a:t>
            </a:r>
            <a:endParaRPr lang="en-GB" dirty="0"/>
          </a:p>
        </p:txBody>
      </p:sp>
    </p:spTree>
    <p:extLst>
      <p:ext uri="{BB962C8B-B14F-4D97-AF65-F5344CB8AC3E}">
        <p14:creationId xmlns:p14="http://schemas.microsoft.com/office/powerpoint/2010/main" val="35385115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en-US" dirty="0"/>
              <a:t>References</a:t>
            </a:r>
            <a:endParaRPr lang="tr-TR" dirty="0"/>
          </a:p>
        </p:txBody>
      </p:sp>
      <p:sp>
        <p:nvSpPr>
          <p:cNvPr id="3" name="İçerik Yer Tutucusu 2">
            <a:extLst>
              <a:ext uri="{FF2B5EF4-FFF2-40B4-BE49-F238E27FC236}">
                <a16:creationId xmlns:a16="http://schemas.microsoft.com/office/drawing/2014/main" xmlns="" id="{FC321B8C-8FE2-414C-B403-67887A497721}"/>
              </a:ext>
            </a:extLst>
          </p:cNvPr>
          <p:cNvSpPr>
            <a:spLocks noGrp="1"/>
          </p:cNvSpPr>
          <p:nvPr>
            <p:ph idx="1"/>
          </p:nvPr>
        </p:nvSpPr>
        <p:spPr/>
        <p:txBody>
          <a:bodyPr>
            <a:normAutofit/>
          </a:bodyPr>
          <a:lstStyle/>
          <a:p>
            <a:pPr algn="just"/>
            <a:r>
              <a:rPr lang="en-US" dirty="0" smtClean="0"/>
              <a:t>The </a:t>
            </a:r>
            <a:r>
              <a:rPr lang="en-US" dirty="0"/>
              <a:t>references list may be one of the most important parts of the paper with respect to the chances for publication. The reason for this is because editors frequently use as reviewers those included as authors in the reference list. </a:t>
            </a:r>
            <a:endParaRPr lang="tr-TR" dirty="0" smtClean="0"/>
          </a:p>
          <a:p>
            <a:pPr algn="just"/>
            <a:r>
              <a:rPr lang="en-US" dirty="0" smtClean="0"/>
              <a:t>This </a:t>
            </a:r>
            <a:r>
              <a:rPr lang="en-US" dirty="0"/>
              <a:t>is only natural because some of the </a:t>
            </a:r>
            <a:r>
              <a:rPr lang="en-US" dirty="0" smtClean="0"/>
              <a:t>references</a:t>
            </a:r>
            <a:r>
              <a:rPr lang="tr-TR" dirty="0" smtClean="0"/>
              <a:t> </a:t>
            </a:r>
            <a:r>
              <a:rPr lang="en-US" dirty="0" smtClean="0"/>
              <a:t>have </a:t>
            </a:r>
            <a:r>
              <a:rPr lang="en-US" dirty="0"/>
              <a:t>authors who have completed similar work and therefore, they are considered experts. </a:t>
            </a:r>
            <a:r>
              <a:rPr lang="tr-TR" dirty="0" smtClean="0"/>
              <a:t> </a:t>
            </a:r>
          </a:p>
          <a:p>
            <a:pPr algn="just"/>
            <a:r>
              <a:rPr lang="en-US" dirty="0"/>
              <a:t>Evaluate critically every scientific paper in the field for citation but select and provide only the most relevant references. Citing recent references highlights the relevance of your study. Be sure to format the citations and bibliography according to the journal’s instructions. Do not exceed the maximum allowed number of citations.</a:t>
            </a:r>
            <a:endParaRPr lang="tr-TR" dirty="0"/>
          </a:p>
        </p:txBody>
      </p:sp>
    </p:spTree>
    <p:extLst>
      <p:ext uri="{BB962C8B-B14F-4D97-AF65-F5344CB8AC3E}">
        <p14:creationId xmlns:p14="http://schemas.microsoft.com/office/powerpoint/2010/main" val="736845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references</a:t>
            </a:r>
            <a:endParaRPr lang="tr-TR" dirty="0"/>
          </a:p>
        </p:txBody>
      </p:sp>
      <p:sp>
        <p:nvSpPr>
          <p:cNvPr id="3" name="İçerik Yer Tutucusu 2"/>
          <p:cNvSpPr>
            <a:spLocks noGrp="1"/>
          </p:cNvSpPr>
          <p:nvPr>
            <p:ph idx="1"/>
          </p:nvPr>
        </p:nvSpPr>
        <p:spPr/>
        <p:txBody>
          <a:bodyPr>
            <a:normAutofit/>
          </a:bodyPr>
          <a:lstStyle/>
          <a:p>
            <a:r>
              <a:rPr lang="en-US" dirty="0" smtClean="0"/>
              <a:t>Do </a:t>
            </a:r>
            <a:r>
              <a:rPr lang="en-US" dirty="0"/>
              <a:t>not neglect this section; you need to ensure that it is free from errors and omissions. </a:t>
            </a:r>
            <a:r>
              <a:rPr lang="tr-TR" dirty="0" smtClean="0"/>
              <a:t> </a:t>
            </a:r>
            <a:r>
              <a:rPr lang="en-US" dirty="0" smtClean="0"/>
              <a:t>An </a:t>
            </a:r>
            <a:r>
              <a:rPr lang="en-US" dirty="0"/>
              <a:t>author that you have forgotten to cite, or who you have misinterpreted, may be a reviewer of your paper. </a:t>
            </a:r>
            <a:endParaRPr lang="tr-TR" dirty="0" smtClean="0"/>
          </a:p>
          <a:p>
            <a:r>
              <a:rPr lang="en-US" dirty="0" smtClean="0"/>
              <a:t>Readers </a:t>
            </a:r>
            <a:r>
              <a:rPr lang="en-US" dirty="0"/>
              <a:t>will rapidly become frustrated if they cannot find the reference you have quoted, due to a typographical error. </a:t>
            </a:r>
            <a:endParaRPr lang="tr-TR" dirty="0" smtClean="0"/>
          </a:p>
          <a:p>
            <a:r>
              <a:rPr lang="en-US" dirty="0" smtClean="0"/>
              <a:t>Different </a:t>
            </a:r>
            <a:r>
              <a:rPr lang="en-US" dirty="0"/>
              <a:t>journals have different preferences for the style and format of references; the use of a reference manager software package will facilitate changing this style if your paper is rejected and needs to be submitted to a different journal</a:t>
            </a:r>
            <a:r>
              <a:rPr lang="en-US" dirty="0" smtClean="0"/>
              <a:t>.</a:t>
            </a:r>
            <a:endParaRPr lang="tr-TR" dirty="0" smtClean="0"/>
          </a:p>
          <a:p>
            <a:r>
              <a:rPr lang="en-US" dirty="0" smtClean="0"/>
              <a:t>Failure </a:t>
            </a:r>
            <a:r>
              <a:rPr lang="en-US" dirty="0"/>
              <a:t>to cite references accurately can result in manuscript rejection, and if published, errors may compromise the researcher’s credibility.</a:t>
            </a:r>
            <a:endParaRPr lang="tr-TR" dirty="0"/>
          </a:p>
        </p:txBody>
      </p:sp>
    </p:spTree>
    <p:extLst>
      <p:ext uri="{BB962C8B-B14F-4D97-AF65-F5344CB8AC3E}">
        <p14:creationId xmlns:p14="http://schemas.microsoft.com/office/powerpoint/2010/main" val="3338708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Autofit/>
          </a:bodyPr>
          <a:lstStyle/>
          <a:p>
            <a:pPr algn="just"/>
            <a:r>
              <a:rPr lang="tr-TR" sz="2400" dirty="0">
                <a:solidFill>
                  <a:schemeClr val="tx1"/>
                </a:solidFill>
              </a:rPr>
              <a:t>Baker</a:t>
            </a:r>
            <a:r>
              <a:rPr lang="tr-TR" sz="2400" dirty="0" smtClean="0">
                <a:solidFill>
                  <a:schemeClr val="tx1"/>
                </a:solidFill>
              </a:rPr>
              <a:t>, Philip N.  (2012), </a:t>
            </a:r>
            <a:r>
              <a:rPr lang="en-US" sz="2400" dirty="0" smtClean="0">
                <a:solidFill>
                  <a:schemeClr val="tx1"/>
                </a:solidFill>
              </a:rPr>
              <a:t>How </a:t>
            </a:r>
            <a:r>
              <a:rPr lang="en-US" sz="2400" dirty="0">
                <a:solidFill>
                  <a:schemeClr val="tx1"/>
                </a:solidFill>
              </a:rPr>
              <a:t>to write your first </a:t>
            </a:r>
            <a:r>
              <a:rPr lang="en-US" sz="2400" dirty="0" smtClean="0">
                <a:solidFill>
                  <a:schemeClr val="tx1"/>
                </a:solidFill>
              </a:rPr>
              <a:t>paper</a:t>
            </a:r>
            <a:r>
              <a:rPr lang="tr-TR" sz="2400" dirty="0" smtClean="0">
                <a:solidFill>
                  <a:schemeClr val="tx1"/>
                </a:solidFill>
              </a:rPr>
              <a:t> ?, </a:t>
            </a:r>
            <a:r>
              <a:rPr lang="tr-TR" sz="2400" dirty="0" err="1" smtClean="0">
                <a:solidFill>
                  <a:schemeClr val="tx1"/>
                </a:solidFill>
              </a:rPr>
              <a:t>Obstetrics</a:t>
            </a:r>
            <a:r>
              <a:rPr lang="tr-TR" sz="2400" dirty="0" smtClean="0">
                <a:solidFill>
                  <a:schemeClr val="tx1"/>
                </a:solidFill>
              </a:rPr>
              <a:t>, </a:t>
            </a:r>
            <a:r>
              <a:rPr lang="tr-TR" sz="2400" dirty="0" err="1" smtClean="0">
                <a:solidFill>
                  <a:schemeClr val="tx1"/>
                </a:solidFill>
              </a:rPr>
              <a:t>Gynaecology&amp;Reproductive</a:t>
            </a:r>
            <a:r>
              <a:rPr lang="tr-TR" sz="2400" dirty="0" smtClean="0">
                <a:solidFill>
                  <a:schemeClr val="tx1"/>
                </a:solidFill>
              </a:rPr>
              <a:t>, 22 (3): </a:t>
            </a:r>
            <a:r>
              <a:rPr lang="en-US" sz="2400" dirty="0" smtClean="0">
                <a:solidFill>
                  <a:schemeClr val="tx1"/>
                </a:solidFill>
              </a:rPr>
              <a:t>Pages 81-82</a:t>
            </a:r>
            <a:r>
              <a:rPr lang="tr-TR" sz="2400" dirty="0" smtClean="0">
                <a:solidFill>
                  <a:schemeClr val="tx1"/>
                </a:solidFill>
              </a:rPr>
              <a:t>.</a:t>
            </a:r>
          </a:p>
          <a:p>
            <a:pPr algn="just"/>
            <a:r>
              <a:rPr lang="tr-TR" sz="2400" dirty="0" err="1" smtClean="0">
                <a:solidFill>
                  <a:schemeClr val="tx1"/>
                </a:solidFill>
              </a:rPr>
              <a:t>Vintzileos</a:t>
            </a:r>
            <a:r>
              <a:rPr lang="tr-TR" sz="2400" dirty="0" smtClean="0">
                <a:solidFill>
                  <a:schemeClr val="tx1"/>
                </a:solidFill>
              </a:rPr>
              <a:t>, </a:t>
            </a:r>
            <a:r>
              <a:rPr lang="tr-TR" sz="2400" dirty="0" err="1" smtClean="0">
                <a:solidFill>
                  <a:schemeClr val="tx1"/>
                </a:solidFill>
              </a:rPr>
              <a:t>Anthony</a:t>
            </a:r>
            <a:r>
              <a:rPr lang="tr-TR" sz="2400" dirty="0" smtClean="0">
                <a:solidFill>
                  <a:schemeClr val="tx1"/>
                </a:solidFill>
              </a:rPr>
              <a:t> </a:t>
            </a:r>
            <a:r>
              <a:rPr lang="tr-TR" sz="2400" dirty="0">
                <a:solidFill>
                  <a:schemeClr val="tx1"/>
                </a:solidFill>
              </a:rPr>
              <a:t>M</a:t>
            </a:r>
            <a:r>
              <a:rPr lang="tr-TR" sz="2400" dirty="0" smtClean="0">
                <a:solidFill>
                  <a:schemeClr val="tx1"/>
                </a:solidFill>
              </a:rPr>
              <a:t>., ; </a:t>
            </a:r>
            <a:r>
              <a:rPr lang="tr-TR" sz="2400" dirty="0" err="1" smtClean="0">
                <a:solidFill>
                  <a:schemeClr val="tx1"/>
                </a:solidFill>
              </a:rPr>
              <a:t>Ananth</a:t>
            </a:r>
            <a:r>
              <a:rPr lang="tr-TR" sz="2400" dirty="0">
                <a:solidFill>
                  <a:schemeClr val="tx1"/>
                </a:solidFill>
              </a:rPr>
              <a:t>,  </a:t>
            </a:r>
            <a:r>
              <a:rPr lang="tr-TR" sz="2400" dirty="0" err="1" smtClean="0">
                <a:solidFill>
                  <a:schemeClr val="tx1"/>
                </a:solidFill>
              </a:rPr>
              <a:t>Cande</a:t>
            </a:r>
            <a:r>
              <a:rPr lang="tr-TR" sz="2400" dirty="0" smtClean="0">
                <a:solidFill>
                  <a:schemeClr val="tx1"/>
                </a:solidFill>
              </a:rPr>
              <a:t> V.  (2010), </a:t>
            </a:r>
            <a:r>
              <a:rPr lang="en-US" sz="2400" dirty="0" smtClean="0">
                <a:solidFill>
                  <a:schemeClr val="tx1"/>
                </a:solidFill>
              </a:rPr>
              <a:t>How </a:t>
            </a:r>
            <a:r>
              <a:rPr lang="en-US" sz="2400" dirty="0">
                <a:solidFill>
                  <a:schemeClr val="tx1"/>
                </a:solidFill>
              </a:rPr>
              <a:t>to write and publish an original research </a:t>
            </a:r>
            <a:r>
              <a:rPr lang="en-US" sz="2400" dirty="0" smtClean="0">
                <a:solidFill>
                  <a:schemeClr val="tx1"/>
                </a:solidFill>
              </a:rPr>
              <a:t>article</a:t>
            </a:r>
            <a:r>
              <a:rPr lang="tr-TR" sz="2400" dirty="0" smtClean="0">
                <a:solidFill>
                  <a:schemeClr val="tx1"/>
                </a:solidFill>
              </a:rPr>
              <a:t>? </a:t>
            </a:r>
            <a:r>
              <a:rPr lang="en-US" sz="2400" dirty="0">
                <a:solidFill>
                  <a:schemeClr val="tx1"/>
                </a:solidFill>
              </a:rPr>
              <a:t>American Journal of Obstetrics &amp; </a:t>
            </a:r>
            <a:r>
              <a:rPr lang="en-US" sz="2400" dirty="0" smtClean="0">
                <a:solidFill>
                  <a:schemeClr val="tx1"/>
                </a:solidFill>
              </a:rPr>
              <a:t>Gynecology APRIL 2010</a:t>
            </a:r>
            <a:r>
              <a:rPr lang="tr-TR" sz="2400" dirty="0" smtClean="0">
                <a:solidFill>
                  <a:schemeClr val="tx1"/>
                </a:solidFill>
              </a:rPr>
              <a:t>, </a:t>
            </a:r>
            <a:r>
              <a:rPr lang="tr-TR" sz="2400" dirty="0" err="1" smtClean="0">
                <a:solidFill>
                  <a:schemeClr val="tx1"/>
                </a:solidFill>
              </a:rPr>
              <a:t>Pages</a:t>
            </a:r>
            <a:r>
              <a:rPr lang="tr-TR" sz="2400" dirty="0" smtClean="0">
                <a:solidFill>
                  <a:schemeClr val="tx1"/>
                </a:solidFill>
              </a:rPr>
              <a:t> 344.e1-344.e6.</a:t>
            </a:r>
          </a:p>
          <a:p>
            <a:pPr algn="just"/>
            <a:r>
              <a:rPr lang="en-US" sz="2400" dirty="0" smtClean="0">
                <a:solidFill>
                  <a:schemeClr val="tx1"/>
                </a:solidFill>
              </a:rPr>
              <a:t>Light</a:t>
            </a:r>
            <a:r>
              <a:rPr lang="tr-TR" sz="2400" dirty="0" smtClean="0">
                <a:solidFill>
                  <a:schemeClr val="tx1"/>
                </a:solidFill>
              </a:rPr>
              <a:t>, R. W.  (2015), </a:t>
            </a:r>
            <a:r>
              <a:rPr lang="en-US" sz="2400" dirty="0" smtClean="0">
                <a:solidFill>
                  <a:schemeClr val="tx1"/>
                </a:solidFill>
              </a:rPr>
              <a:t>Research</a:t>
            </a:r>
            <a:r>
              <a:rPr lang="en-US" sz="2400" dirty="0">
                <a:solidFill>
                  <a:schemeClr val="tx1"/>
                </a:solidFill>
              </a:rPr>
              <a:t>: </a:t>
            </a:r>
            <a:r>
              <a:rPr lang="tr-TR" sz="2400" dirty="0" smtClean="0">
                <a:solidFill>
                  <a:schemeClr val="tx1"/>
                </a:solidFill>
              </a:rPr>
              <a:t> </a:t>
            </a:r>
            <a:r>
              <a:rPr lang="en-US" sz="2400" dirty="0" smtClean="0">
                <a:solidFill>
                  <a:schemeClr val="tx1"/>
                </a:solidFill>
              </a:rPr>
              <a:t>Why </a:t>
            </a:r>
            <a:r>
              <a:rPr lang="en-US" sz="2400" dirty="0">
                <a:solidFill>
                  <a:schemeClr val="tx1"/>
                </a:solidFill>
              </a:rPr>
              <a:t>and how to write a paper? </a:t>
            </a:r>
            <a:r>
              <a:rPr lang="tr-TR" sz="2400" dirty="0" err="1">
                <a:solidFill>
                  <a:schemeClr val="tx1"/>
                </a:solidFill>
              </a:rPr>
              <a:t>Revista</a:t>
            </a:r>
            <a:r>
              <a:rPr lang="tr-TR" sz="2400" dirty="0">
                <a:solidFill>
                  <a:schemeClr val="tx1"/>
                </a:solidFill>
              </a:rPr>
              <a:t> </a:t>
            </a:r>
            <a:r>
              <a:rPr lang="tr-TR" sz="2400" dirty="0" err="1">
                <a:solidFill>
                  <a:schemeClr val="tx1"/>
                </a:solidFill>
              </a:rPr>
              <a:t>Clínica</a:t>
            </a:r>
            <a:r>
              <a:rPr lang="tr-TR" sz="2400" dirty="0">
                <a:solidFill>
                  <a:schemeClr val="tx1"/>
                </a:solidFill>
              </a:rPr>
              <a:t> </a:t>
            </a:r>
            <a:r>
              <a:rPr lang="tr-TR" sz="2400" dirty="0" err="1" smtClean="0">
                <a:solidFill>
                  <a:schemeClr val="tx1"/>
                </a:solidFill>
              </a:rPr>
              <a:t>Española</a:t>
            </a:r>
            <a:r>
              <a:rPr lang="tr-TR" sz="2400" dirty="0">
                <a:solidFill>
                  <a:schemeClr val="tx1"/>
                </a:solidFill>
              </a:rPr>
              <a:t>, </a:t>
            </a:r>
            <a:r>
              <a:rPr lang="tr-TR" sz="2400" dirty="0" smtClean="0">
                <a:solidFill>
                  <a:schemeClr val="tx1"/>
                </a:solidFill>
              </a:rPr>
              <a:t>215(7): 401-404</a:t>
            </a:r>
          </a:p>
          <a:p>
            <a:pPr algn="just"/>
            <a:r>
              <a:rPr lang="en-US" sz="2400" dirty="0" err="1">
                <a:solidFill>
                  <a:schemeClr val="tx1"/>
                </a:solidFill>
              </a:rPr>
              <a:t>Shidham</a:t>
            </a:r>
            <a:r>
              <a:rPr lang="en-US" sz="2400" dirty="0">
                <a:solidFill>
                  <a:schemeClr val="tx1"/>
                </a:solidFill>
              </a:rPr>
              <a:t>, Vinod B.</a:t>
            </a:r>
            <a:r>
              <a:rPr lang="tr-TR" sz="2400" dirty="0">
                <a:solidFill>
                  <a:schemeClr val="tx1"/>
                </a:solidFill>
              </a:rPr>
              <a:t>,</a:t>
            </a:r>
            <a:r>
              <a:rPr lang="en-US" sz="2400" dirty="0">
                <a:solidFill>
                  <a:schemeClr val="tx1"/>
                </a:solidFill>
              </a:rPr>
              <a:t> Pitman, Martha B. </a:t>
            </a:r>
            <a:r>
              <a:rPr lang="tr-TR" sz="2400" dirty="0" err="1">
                <a:solidFill>
                  <a:schemeClr val="tx1"/>
                </a:solidFill>
              </a:rPr>
              <a:t>And</a:t>
            </a:r>
            <a:r>
              <a:rPr lang="tr-TR" sz="2400" dirty="0">
                <a:solidFill>
                  <a:schemeClr val="tx1"/>
                </a:solidFill>
              </a:rPr>
              <a:t> </a:t>
            </a:r>
            <a:r>
              <a:rPr lang="en-US" sz="2400" dirty="0" err="1">
                <a:solidFill>
                  <a:schemeClr val="tx1"/>
                </a:solidFill>
              </a:rPr>
              <a:t>DeMay</a:t>
            </a:r>
            <a:r>
              <a:rPr lang="en-US" sz="2400" dirty="0">
                <a:solidFill>
                  <a:schemeClr val="tx1"/>
                </a:solidFill>
              </a:rPr>
              <a:t>, Richard M. </a:t>
            </a:r>
            <a:r>
              <a:rPr lang="tr-TR" sz="2400" dirty="0" smtClean="0">
                <a:solidFill>
                  <a:schemeClr val="tx1"/>
                </a:solidFill>
              </a:rPr>
              <a:t>(2012), </a:t>
            </a:r>
            <a:r>
              <a:rPr lang="en-US" sz="2400" dirty="0">
                <a:solidFill>
                  <a:schemeClr val="tx1"/>
                </a:solidFill>
              </a:rPr>
              <a:t>How to write an article: Preparing a publishable manuscript</a:t>
            </a:r>
            <a:r>
              <a:rPr lang="en-US" sz="2400" dirty="0" smtClean="0">
                <a:solidFill>
                  <a:schemeClr val="tx1"/>
                </a:solidFill>
              </a:rPr>
              <a:t>!</a:t>
            </a:r>
            <a:r>
              <a:rPr lang="tr-TR" sz="2400" dirty="0" smtClean="0">
                <a:solidFill>
                  <a:schemeClr val="tx1"/>
                </a:solidFill>
              </a:rPr>
              <a:t>, </a:t>
            </a:r>
            <a:r>
              <a:rPr lang="tr-TR" sz="2400" dirty="0" err="1" smtClean="0">
                <a:solidFill>
                  <a:schemeClr val="tx1"/>
                </a:solidFill>
              </a:rPr>
              <a:t>CytoJournal</a:t>
            </a:r>
            <a:r>
              <a:rPr lang="tr-TR" sz="2400" dirty="0" smtClean="0">
                <a:solidFill>
                  <a:schemeClr val="tx1"/>
                </a:solidFill>
              </a:rPr>
              <a:t> 9:1, </a:t>
            </a:r>
            <a:r>
              <a:rPr lang="tr-TR" sz="2400" dirty="0" err="1" smtClean="0">
                <a:solidFill>
                  <a:schemeClr val="tx1"/>
                </a:solidFill>
              </a:rPr>
              <a:t>Page</a:t>
            </a:r>
            <a:r>
              <a:rPr lang="tr-TR" sz="2400" dirty="0" smtClean="0">
                <a:solidFill>
                  <a:schemeClr val="tx1"/>
                </a:solidFill>
              </a:rPr>
              <a:t> 1-12.</a:t>
            </a:r>
            <a:endParaRPr lang="tr-TR" sz="2400" dirty="0">
              <a:solidFill>
                <a:schemeClr val="tx1"/>
              </a:solidFill>
            </a:endParaRPr>
          </a:p>
        </p:txBody>
      </p:sp>
    </p:spTree>
    <p:extLst>
      <p:ext uri="{BB962C8B-B14F-4D97-AF65-F5344CB8AC3E}">
        <p14:creationId xmlns:p14="http://schemas.microsoft.com/office/powerpoint/2010/main" val="25132547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581192" y="2180496"/>
            <a:ext cx="11029615" cy="4194178"/>
          </a:xfrm>
        </p:spPr>
        <p:txBody>
          <a:bodyPr>
            <a:noAutofit/>
          </a:bodyPr>
          <a:lstStyle/>
          <a:p>
            <a:pPr algn="just"/>
            <a:r>
              <a:rPr lang="tr-TR" sz="2400" dirty="0" err="1" smtClean="0">
                <a:solidFill>
                  <a:schemeClr val="tx1"/>
                </a:solidFill>
              </a:rPr>
              <a:t>Bannas</a:t>
            </a:r>
            <a:r>
              <a:rPr lang="tr-TR" sz="2400" dirty="0" smtClean="0">
                <a:solidFill>
                  <a:schemeClr val="tx1"/>
                </a:solidFill>
              </a:rPr>
              <a:t>, Peter,  </a:t>
            </a:r>
            <a:r>
              <a:rPr lang="tr-TR" sz="2400" dirty="0" err="1" smtClean="0">
                <a:solidFill>
                  <a:schemeClr val="tx1"/>
                </a:solidFill>
              </a:rPr>
              <a:t>and</a:t>
            </a:r>
            <a:r>
              <a:rPr lang="tr-TR" sz="2400" dirty="0" smtClean="0">
                <a:solidFill>
                  <a:schemeClr val="tx1"/>
                </a:solidFill>
              </a:rPr>
              <a:t> </a:t>
            </a:r>
            <a:r>
              <a:rPr lang="tr-TR" sz="2400" dirty="0" err="1" smtClean="0">
                <a:solidFill>
                  <a:schemeClr val="tx1"/>
                </a:solidFill>
              </a:rPr>
              <a:t>Reeder</a:t>
            </a:r>
            <a:r>
              <a:rPr lang="tr-TR" sz="2400" dirty="0" smtClean="0">
                <a:solidFill>
                  <a:schemeClr val="tx1"/>
                </a:solidFill>
              </a:rPr>
              <a:t>, </a:t>
            </a:r>
            <a:r>
              <a:rPr lang="tr-TR" sz="2400" dirty="0" err="1" smtClean="0">
                <a:solidFill>
                  <a:schemeClr val="tx1"/>
                </a:solidFill>
              </a:rPr>
              <a:t>Scott</a:t>
            </a:r>
            <a:r>
              <a:rPr lang="tr-TR" sz="2400" dirty="0" smtClean="0">
                <a:solidFill>
                  <a:schemeClr val="tx1"/>
                </a:solidFill>
              </a:rPr>
              <a:t> </a:t>
            </a:r>
            <a:r>
              <a:rPr lang="tr-TR" sz="2400" dirty="0">
                <a:solidFill>
                  <a:schemeClr val="tx1"/>
                </a:solidFill>
              </a:rPr>
              <a:t>B</a:t>
            </a:r>
            <a:r>
              <a:rPr lang="tr-TR" sz="2400" dirty="0" smtClean="0">
                <a:solidFill>
                  <a:schemeClr val="tx1"/>
                </a:solidFill>
              </a:rPr>
              <a:t>., (2017), </a:t>
            </a:r>
            <a:r>
              <a:rPr lang="en-US" sz="2400" dirty="0" smtClean="0">
                <a:solidFill>
                  <a:schemeClr val="tx1"/>
                </a:solidFill>
              </a:rPr>
              <a:t>How </a:t>
            </a:r>
            <a:r>
              <a:rPr lang="en-US" sz="2400" dirty="0">
                <a:solidFill>
                  <a:schemeClr val="tx1"/>
                </a:solidFill>
              </a:rPr>
              <a:t>to write an original radiological research </a:t>
            </a:r>
            <a:r>
              <a:rPr lang="en-US" sz="2400" dirty="0" smtClean="0">
                <a:solidFill>
                  <a:schemeClr val="tx1"/>
                </a:solidFill>
              </a:rPr>
              <a:t>manuscript</a:t>
            </a:r>
            <a:r>
              <a:rPr lang="tr-TR" sz="2400" dirty="0">
                <a:solidFill>
                  <a:schemeClr val="tx1"/>
                </a:solidFill>
              </a:rPr>
              <a:t>? </a:t>
            </a:r>
            <a:r>
              <a:rPr lang="tr-TR" sz="2400" dirty="0" err="1">
                <a:solidFill>
                  <a:schemeClr val="tx1"/>
                </a:solidFill>
              </a:rPr>
              <a:t>Eur</a:t>
            </a:r>
            <a:r>
              <a:rPr lang="tr-TR" sz="2400" dirty="0">
                <a:solidFill>
                  <a:schemeClr val="tx1"/>
                </a:solidFill>
              </a:rPr>
              <a:t> </a:t>
            </a:r>
            <a:r>
              <a:rPr lang="tr-TR" sz="2400" dirty="0" err="1" smtClean="0">
                <a:solidFill>
                  <a:schemeClr val="tx1"/>
                </a:solidFill>
              </a:rPr>
              <a:t>Radiol</a:t>
            </a:r>
            <a:r>
              <a:rPr lang="tr-TR" sz="2400" dirty="0" smtClean="0">
                <a:solidFill>
                  <a:schemeClr val="tx1"/>
                </a:solidFill>
              </a:rPr>
              <a:t> </a:t>
            </a:r>
            <a:r>
              <a:rPr lang="tr-TR" sz="2400" dirty="0">
                <a:solidFill>
                  <a:schemeClr val="tx1"/>
                </a:solidFill>
              </a:rPr>
              <a:t>27</a:t>
            </a:r>
            <a:r>
              <a:rPr lang="tr-TR" sz="2400" dirty="0" smtClean="0">
                <a:solidFill>
                  <a:schemeClr val="tx1"/>
                </a:solidFill>
              </a:rPr>
              <a:t>: 4455–4460.</a:t>
            </a:r>
          </a:p>
          <a:p>
            <a:pPr algn="just"/>
            <a:r>
              <a:rPr lang="tr-TR" sz="2400" dirty="0" err="1" smtClean="0">
                <a:solidFill>
                  <a:schemeClr val="tx1"/>
                </a:solidFill>
              </a:rPr>
              <a:t>Wu</a:t>
            </a:r>
            <a:r>
              <a:rPr lang="tr-TR" sz="2400" dirty="0" smtClean="0">
                <a:solidFill>
                  <a:schemeClr val="tx1"/>
                </a:solidFill>
              </a:rPr>
              <a:t>, </a:t>
            </a:r>
            <a:r>
              <a:rPr lang="tr-TR" sz="2400" dirty="0" err="1" smtClean="0">
                <a:solidFill>
                  <a:schemeClr val="tx1"/>
                </a:solidFill>
              </a:rPr>
              <a:t>Jianguo</a:t>
            </a:r>
            <a:r>
              <a:rPr lang="tr-TR" sz="2400" dirty="0">
                <a:solidFill>
                  <a:schemeClr val="tx1"/>
                </a:solidFill>
              </a:rPr>
              <a:t>,</a:t>
            </a:r>
            <a:r>
              <a:rPr lang="tr-TR" sz="2400" dirty="0" smtClean="0">
                <a:solidFill>
                  <a:schemeClr val="tx1"/>
                </a:solidFill>
              </a:rPr>
              <a:t> (2011), </a:t>
            </a:r>
            <a:r>
              <a:rPr lang="en-US" sz="2400" dirty="0" smtClean="0">
                <a:solidFill>
                  <a:schemeClr val="tx1"/>
                </a:solidFill>
              </a:rPr>
              <a:t>Improving </a:t>
            </a:r>
            <a:r>
              <a:rPr lang="en-US" sz="2400" dirty="0">
                <a:solidFill>
                  <a:schemeClr val="tx1"/>
                </a:solidFill>
              </a:rPr>
              <a:t>the writing of research papers: IMRAD and </a:t>
            </a:r>
            <a:r>
              <a:rPr lang="en-US" sz="2400" dirty="0" smtClean="0">
                <a:solidFill>
                  <a:schemeClr val="tx1"/>
                </a:solidFill>
              </a:rPr>
              <a:t>beyond</a:t>
            </a:r>
            <a:r>
              <a:rPr lang="tr-TR" sz="2400" dirty="0">
                <a:solidFill>
                  <a:schemeClr val="tx1"/>
                </a:solidFill>
              </a:rPr>
              <a:t>, </a:t>
            </a:r>
            <a:r>
              <a:rPr lang="tr-TR" sz="2400" dirty="0" err="1">
                <a:solidFill>
                  <a:schemeClr val="tx1"/>
                </a:solidFill>
              </a:rPr>
              <a:t>Landscape</a:t>
            </a:r>
            <a:r>
              <a:rPr lang="tr-TR" sz="2400" dirty="0">
                <a:solidFill>
                  <a:schemeClr val="tx1"/>
                </a:solidFill>
              </a:rPr>
              <a:t> </a:t>
            </a:r>
            <a:r>
              <a:rPr lang="tr-TR" sz="2400" dirty="0" err="1" smtClean="0">
                <a:solidFill>
                  <a:schemeClr val="tx1"/>
                </a:solidFill>
              </a:rPr>
              <a:t>Ecol</a:t>
            </a:r>
            <a:r>
              <a:rPr lang="tr-TR" sz="2400" dirty="0" smtClean="0">
                <a:solidFill>
                  <a:schemeClr val="tx1"/>
                </a:solidFill>
              </a:rPr>
              <a:t> 26:1345–1349.</a:t>
            </a:r>
          </a:p>
          <a:p>
            <a:pPr algn="just"/>
            <a:r>
              <a:rPr lang="tr-TR" sz="2400" dirty="0" err="1" smtClean="0">
                <a:solidFill>
                  <a:schemeClr val="tx1"/>
                </a:solidFill>
              </a:rPr>
              <a:t>Oriokot</a:t>
            </a:r>
            <a:r>
              <a:rPr lang="tr-TR" sz="2400" dirty="0">
                <a:solidFill>
                  <a:schemeClr val="tx1"/>
                </a:solidFill>
              </a:rPr>
              <a:t>, </a:t>
            </a:r>
            <a:r>
              <a:rPr lang="tr-TR" sz="2400" dirty="0" err="1" smtClean="0">
                <a:solidFill>
                  <a:schemeClr val="tx1"/>
                </a:solidFill>
              </a:rPr>
              <a:t>Loraine</a:t>
            </a:r>
            <a:r>
              <a:rPr lang="tr-TR" sz="2400" dirty="0" smtClean="0">
                <a:solidFill>
                  <a:schemeClr val="tx1"/>
                </a:solidFill>
              </a:rPr>
              <a:t>., </a:t>
            </a:r>
            <a:r>
              <a:rPr lang="tr-TR" sz="2400" dirty="0" err="1">
                <a:solidFill>
                  <a:schemeClr val="tx1"/>
                </a:solidFill>
              </a:rPr>
              <a:t>Buwembo</a:t>
            </a:r>
            <a:r>
              <a:rPr lang="tr-TR" sz="2400" dirty="0">
                <a:solidFill>
                  <a:schemeClr val="tx1"/>
                </a:solidFill>
              </a:rPr>
              <a:t>, </a:t>
            </a:r>
            <a:r>
              <a:rPr lang="tr-TR" sz="2400" dirty="0" smtClean="0">
                <a:solidFill>
                  <a:schemeClr val="tx1"/>
                </a:solidFill>
              </a:rPr>
              <a:t>William., </a:t>
            </a:r>
            <a:r>
              <a:rPr lang="tr-TR" sz="2400" dirty="0" err="1" smtClean="0">
                <a:solidFill>
                  <a:schemeClr val="tx1"/>
                </a:solidFill>
              </a:rPr>
              <a:t>Munabi,Ian</a:t>
            </a:r>
            <a:r>
              <a:rPr lang="tr-TR" sz="2400" dirty="0" smtClean="0">
                <a:solidFill>
                  <a:schemeClr val="tx1"/>
                </a:solidFill>
              </a:rPr>
              <a:t> </a:t>
            </a:r>
            <a:r>
              <a:rPr lang="tr-TR" sz="2400" dirty="0">
                <a:solidFill>
                  <a:schemeClr val="tx1"/>
                </a:solidFill>
              </a:rPr>
              <a:t>G </a:t>
            </a:r>
            <a:r>
              <a:rPr lang="tr-TR" sz="2400" dirty="0" err="1" smtClean="0">
                <a:solidFill>
                  <a:schemeClr val="tx1"/>
                </a:solidFill>
              </a:rPr>
              <a:t>and</a:t>
            </a:r>
            <a:r>
              <a:rPr lang="tr-TR" sz="2400" dirty="0" smtClean="0">
                <a:solidFill>
                  <a:schemeClr val="tx1"/>
                </a:solidFill>
              </a:rPr>
              <a:t> </a:t>
            </a:r>
            <a:r>
              <a:rPr lang="tr-TR" sz="2400" dirty="0" err="1">
                <a:solidFill>
                  <a:schemeClr val="tx1"/>
                </a:solidFill>
              </a:rPr>
              <a:t>Kijjambu</a:t>
            </a:r>
            <a:r>
              <a:rPr lang="tr-TR" sz="2400" dirty="0">
                <a:solidFill>
                  <a:schemeClr val="tx1"/>
                </a:solidFill>
              </a:rPr>
              <a:t>, </a:t>
            </a:r>
            <a:r>
              <a:rPr lang="tr-TR" sz="2400" dirty="0" err="1" smtClean="0">
                <a:solidFill>
                  <a:schemeClr val="tx1"/>
                </a:solidFill>
              </a:rPr>
              <a:t>Stephen</a:t>
            </a:r>
            <a:r>
              <a:rPr lang="tr-TR" sz="2400" dirty="0" smtClean="0">
                <a:solidFill>
                  <a:schemeClr val="tx1"/>
                </a:solidFill>
              </a:rPr>
              <a:t> C.  (2011),</a:t>
            </a:r>
            <a:r>
              <a:rPr lang="en-US" sz="2400" dirty="0" smtClean="0">
                <a:solidFill>
                  <a:schemeClr val="tx1"/>
                </a:solidFill>
              </a:rPr>
              <a:t>The </a:t>
            </a:r>
            <a:r>
              <a:rPr lang="en-US" sz="2400" dirty="0">
                <a:solidFill>
                  <a:schemeClr val="tx1"/>
                </a:solidFill>
              </a:rPr>
              <a:t>introduction, methods, results and discussion (IMRAD) structure: a Survey of its use in different authoring partnerships in a students’ </a:t>
            </a:r>
            <a:r>
              <a:rPr lang="en-US" sz="2400" dirty="0" smtClean="0">
                <a:solidFill>
                  <a:schemeClr val="tx1"/>
                </a:solidFill>
              </a:rPr>
              <a:t>journal</a:t>
            </a:r>
            <a:r>
              <a:rPr lang="tr-TR" sz="2400" dirty="0" smtClean="0">
                <a:solidFill>
                  <a:schemeClr val="tx1"/>
                </a:solidFill>
              </a:rPr>
              <a:t>, </a:t>
            </a:r>
            <a:r>
              <a:rPr lang="en-US" sz="2400" dirty="0">
                <a:solidFill>
                  <a:schemeClr val="tx1"/>
                </a:solidFill>
              </a:rPr>
              <a:t>BMC Research </a:t>
            </a:r>
            <a:r>
              <a:rPr lang="en-US" sz="2400" dirty="0" smtClean="0">
                <a:solidFill>
                  <a:schemeClr val="tx1"/>
                </a:solidFill>
              </a:rPr>
              <a:t>Notes, 4:250</a:t>
            </a:r>
            <a:r>
              <a:rPr lang="tr-TR" sz="2400" dirty="0" smtClean="0">
                <a:solidFill>
                  <a:schemeClr val="tx1"/>
                </a:solidFill>
              </a:rPr>
              <a:t>: </a:t>
            </a:r>
            <a:r>
              <a:rPr lang="tr-TR" sz="2400" dirty="0" err="1" smtClean="0">
                <a:solidFill>
                  <a:schemeClr val="tx1"/>
                </a:solidFill>
              </a:rPr>
              <a:t>Page</a:t>
            </a:r>
            <a:r>
              <a:rPr lang="tr-TR" sz="2400" dirty="0" smtClean="0">
                <a:solidFill>
                  <a:schemeClr val="tx1"/>
                </a:solidFill>
              </a:rPr>
              <a:t> 1-5.</a:t>
            </a:r>
          </a:p>
          <a:p>
            <a:pPr algn="just"/>
            <a:r>
              <a:rPr lang="en-US" sz="2400" dirty="0" smtClean="0">
                <a:solidFill>
                  <a:schemeClr val="tx1"/>
                </a:solidFill>
              </a:rPr>
              <a:t>Sutton</a:t>
            </a:r>
            <a:r>
              <a:rPr lang="tr-TR" sz="2400" dirty="0" smtClean="0">
                <a:solidFill>
                  <a:schemeClr val="tx1"/>
                </a:solidFill>
              </a:rPr>
              <a:t>, </a:t>
            </a:r>
            <a:r>
              <a:rPr lang="en-US" sz="2400" dirty="0" smtClean="0">
                <a:solidFill>
                  <a:schemeClr val="tx1"/>
                </a:solidFill>
              </a:rPr>
              <a:t>Robert </a:t>
            </a:r>
            <a:r>
              <a:rPr lang="en-US" sz="2400" dirty="0">
                <a:solidFill>
                  <a:schemeClr val="tx1"/>
                </a:solidFill>
              </a:rPr>
              <a:t>I. </a:t>
            </a:r>
            <a:r>
              <a:rPr lang="en-US" sz="2400" dirty="0" err="1" smtClean="0">
                <a:solidFill>
                  <a:schemeClr val="tx1"/>
                </a:solidFill>
              </a:rPr>
              <a:t>Staw</a:t>
            </a:r>
            <a:r>
              <a:rPr lang="tr-TR" sz="2400" dirty="0">
                <a:solidFill>
                  <a:schemeClr val="tx1"/>
                </a:solidFill>
              </a:rPr>
              <a:t>, </a:t>
            </a:r>
            <a:r>
              <a:rPr lang="en-US" sz="2400" dirty="0" smtClean="0">
                <a:solidFill>
                  <a:schemeClr val="tx1"/>
                </a:solidFill>
              </a:rPr>
              <a:t>Barry </a:t>
            </a:r>
            <a:r>
              <a:rPr lang="en-US" sz="2400" dirty="0">
                <a:solidFill>
                  <a:schemeClr val="tx1"/>
                </a:solidFill>
              </a:rPr>
              <a:t>M. </a:t>
            </a:r>
            <a:r>
              <a:rPr lang="tr-TR" sz="2400" dirty="0" smtClean="0">
                <a:solidFill>
                  <a:schemeClr val="tx1"/>
                </a:solidFill>
              </a:rPr>
              <a:t>(1995), </a:t>
            </a:r>
            <a:r>
              <a:rPr lang="en-US" sz="2400" dirty="0" smtClean="0">
                <a:solidFill>
                  <a:schemeClr val="tx1"/>
                </a:solidFill>
              </a:rPr>
              <a:t> What </a:t>
            </a:r>
            <a:r>
              <a:rPr lang="en-US" sz="2400" dirty="0">
                <a:solidFill>
                  <a:schemeClr val="tx1"/>
                </a:solidFill>
              </a:rPr>
              <a:t>Theory is </a:t>
            </a:r>
            <a:r>
              <a:rPr lang="en-US" sz="2400" dirty="0" smtClean="0">
                <a:solidFill>
                  <a:schemeClr val="tx1"/>
                </a:solidFill>
              </a:rPr>
              <a:t>Not</a:t>
            </a:r>
            <a:r>
              <a:rPr lang="tr-TR" sz="2400" dirty="0" smtClean="0">
                <a:solidFill>
                  <a:schemeClr val="tx1"/>
                </a:solidFill>
              </a:rPr>
              <a:t>, </a:t>
            </a:r>
            <a:r>
              <a:rPr lang="en-US" sz="2400" dirty="0" smtClean="0">
                <a:solidFill>
                  <a:schemeClr val="tx1"/>
                </a:solidFill>
              </a:rPr>
              <a:t> Administrative </a:t>
            </a:r>
            <a:r>
              <a:rPr lang="en-US" sz="2400" dirty="0">
                <a:solidFill>
                  <a:schemeClr val="tx1"/>
                </a:solidFill>
              </a:rPr>
              <a:t>Science Quarterly, Vol. 40, No. </a:t>
            </a:r>
            <a:r>
              <a:rPr lang="en-US" sz="2400" dirty="0" smtClean="0">
                <a:solidFill>
                  <a:schemeClr val="tx1"/>
                </a:solidFill>
              </a:rPr>
              <a:t>3, </a:t>
            </a:r>
            <a:r>
              <a:rPr lang="en-US" sz="2400" dirty="0">
                <a:solidFill>
                  <a:schemeClr val="tx1"/>
                </a:solidFill>
              </a:rPr>
              <a:t>pp. 371-384.</a:t>
            </a:r>
            <a:endParaRPr lang="tr-TR" sz="2400" dirty="0">
              <a:solidFill>
                <a:schemeClr val="tx1"/>
              </a:solidFill>
            </a:endParaRPr>
          </a:p>
        </p:txBody>
      </p:sp>
    </p:spTree>
    <p:extLst>
      <p:ext uri="{BB962C8B-B14F-4D97-AF65-F5344CB8AC3E}">
        <p14:creationId xmlns:p14="http://schemas.microsoft.com/office/powerpoint/2010/main" val="1348840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b="1" dirty="0" smtClean="0">
                <a:solidFill>
                  <a:srgbClr val="0070C0"/>
                </a:solidFill>
              </a:rPr>
              <a:t>KATKILARINIZ VE ZAMAN AYIRDIĞINIZ İÇİN TEŞEKKÜR EDERİZ</a:t>
            </a:r>
            <a:endParaRPr lang="tr-TR" b="1" dirty="0">
              <a:solidFill>
                <a:srgbClr val="0070C0"/>
              </a:solidFill>
            </a:endParaRPr>
          </a:p>
        </p:txBody>
      </p:sp>
    </p:spTree>
    <p:extLst>
      <p:ext uri="{BB962C8B-B14F-4D97-AF65-F5344CB8AC3E}">
        <p14:creationId xmlns:p14="http://schemas.microsoft.com/office/powerpoint/2010/main" val="2756320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2.ÖZET</a:t>
            </a:r>
            <a:endParaRPr lang="tr-TR" dirty="0"/>
          </a:p>
        </p:txBody>
      </p:sp>
      <p:sp>
        <p:nvSpPr>
          <p:cNvPr id="3" name="İçerik Yer Tutucusu 2"/>
          <p:cNvSpPr>
            <a:spLocks noGrp="1"/>
          </p:cNvSpPr>
          <p:nvPr>
            <p:ph idx="1"/>
          </p:nvPr>
        </p:nvSpPr>
        <p:spPr>
          <a:xfrm>
            <a:off x="444137" y="1841863"/>
            <a:ext cx="11390812" cy="4669773"/>
          </a:xfrm>
        </p:spPr>
        <p:txBody>
          <a:bodyPr>
            <a:noAutofit/>
          </a:bodyPr>
          <a:lstStyle/>
          <a:p>
            <a:pPr marL="0" indent="0" algn="just">
              <a:buNone/>
            </a:pPr>
            <a:r>
              <a:rPr lang="tr-TR" sz="2000" dirty="0" smtClean="0">
                <a:solidFill>
                  <a:srgbClr val="0070C0"/>
                </a:solidFill>
              </a:rPr>
              <a:t>Bir Makalenin özeti aşağıdaki temel unsurları kapsar</a:t>
            </a:r>
            <a:r>
              <a:rPr lang="en-US" sz="2000" dirty="0" smtClean="0">
                <a:solidFill>
                  <a:srgbClr val="0070C0"/>
                </a:solidFill>
              </a:rPr>
              <a:t>:</a:t>
            </a:r>
          </a:p>
          <a:p>
            <a:pPr algn="just"/>
            <a:r>
              <a:rPr lang="tr-TR" sz="2000" dirty="0">
                <a:solidFill>
                  <a:srgbClr val="0070C0"/>
                </a:solidFill>
              </a:rPr>
              <a:t>Çalışmaya neden gereksinim </a:t>
            </a:r>
            <a:r>
              <a:rPr lang="tr-TR" sz="2000" dirty="0" smtClean="0">
                <a:solidFill>
                  <a:srgbClr val="0070C0"/>
                </a:solidFill>
              </a:rPr>
              <a:t>duyulduğu: </a:t>
            </a:r>
            <a:r>
              <a:rPr lang="tr-TR" sz="2000" dirty="0" smtClean="0">
                <a:solidFill>
                  <a:schemeClr val="tx1"/>
                </a:solidFill>
              </a:rPr>
              <a:t>Bu bölüm önceki çalışmaların ve mevcut tekniklerin eksik yanlarına değinerek çalışmanın gerekçesini sunmaktadır. </a:t>
            </a:r>
            <a:endParaRPr lang="tr-TR" sz="2000" dirty="0">
              <a:solidFill>
                <a:schemeClr val="tx1"/>
              </a:solidFill>
            </a:endParaRPr>
          </a:p>
          <a:p>
            <a:pPr algn="just"/>
            <a:r>
              <a:rPr lang="tr-TR" sz="2000" dirty="0" smtClean="0">
                <a:solidFill>
                  <a:srgbClr val="0070C0"/>
                </a:solidFill>
              </a:rPr>
              <a:t>Amaç</a:t>
            </a:r>
            <a:r>
              <a:rPr lang="en-US" sz="2000" dirty="0" smtClean="0">
                <a:solidFill>
                  <a:srgbClr val="0070C0"/>
                </a:solidFill>
              </a:rPr>
              <a:t>: </a:t>
            </a:r>
            <a:r>
              <a:rPr lang="tr-TR" sz="2000" dirty="0" smtClean="0">
                <a:solidFill>
                  <a:srgbClr val="0070C0"/>
                </a:solidFill>
              </a:rPr>
              <a:t> </a:t>
            </a:r>
            <a:r>
              <a:rPr lang="tr-TR" sz="2000" dirty="0" smtClean="0">
                <a:solidFill>
                  <a:schemeClr val="tx1"/>
                </a:solidFill>
              </a:rPr>
              <a:t>Çalışmanın amacı bir cümle ile kesin olarak tanımlanmalıdır.</a:t>
            </a:r>
            <a:r>
              <a:rPr lang="en-US" sz="2000" dirty="0" smtClean="0">
                <a:solidFill>
                  <a:schemeClr val="tx1"/>
                </a:solidFill>
              </a:rPr>
              <a:t> </a:t>
            </a:r>
          </a:p>
          <a:p>
            <a:pPr algn="just"/>
            <a:r>
              <a:rPr lang="tr-TR" sz="2000" dirty="0" smtClean="0">
                <a:solidFill>
                  <a:srgbClr val="0070C0"/>
                </a:solidFill>
              </a:rPr>
              <a:t>Çalışmanın Yöntemi</a:t>
            </a:r>
            <a:r>
              <a:rPr lang="en-US" sz="2000" dirty="0" smtClean="0">
                <a:solidFill>
                  <a:srgbClr val="0070C0"/>
                </a:solidFill>
              </a:rPr>
              <a:t>: </a:t>
            </a:r>
            <a:r>
              <a:rPr lang="tr-TR" sz="2000" dirty="0" smtClean="0">
                <a:solidFill>
                  <a:schemeClr val="tx1"/>
                </a:solidFill>
              </a:rPr>
              <a:t>Bu bölümde çalışmanın örneklemi, ölçülen değişkenler ve veri analiz metotları kısaca verilmektedir.</a:t>
            </a:r>
            <a:endParaRPr lang="tr-TR" sz="2000" dirty="0">
              <a:solidFill>
                <a:schemeClr val="tx1"/>
              </a:solidFill>
            </a:endParaRPr>
          </a:p>
          <a:p>
            <a:pPr algn="just"/>
            <a:r>
              <a:rPr lang="tr-TR" sz="2000" dirty="0" smtClean="0">
                <a:solidFill>
                  <a:srgbClr val="0070C0"/>
                </a:solidFill>
              </a:rPr>
              <a:t>Temel Araştırma Sonuçları: </a:t>
            </a:r>
            <a:r>
              <a:rPr lang="tr-TR" sz="2000" dirty="0" smtClean="0">
                <a:solidFill>
                  <a:schemeClr val="tx1"/>
                </a:solidFill>
              </a:rPr>
              <a:t>Bu bölümde sadece çalışmanın amacını yansıtan temel bulguları ifade edilmektedir. </a:t>
            </a:r>
            <a:r>
              <a:rPr lang="tr-TR" sz="2000" dirty="0">
                <a:solidFill>
                  <a:schemeClr val="tx1"/>
                </a:solidFill>
              </a:rPr>
              <a:t>Özette temel sonuç veya sonuçlar 25 sözcüğü aşmayan bir cümlede özetlenmelidir.</a:t>
            </a:r>
            <a:endParaRPr lang="tr-TR" sz="2000" b="1" dirty="0">
              <a:solidFill>
                <a:schemeClr val="tx1"/>
              </a:solidFill>
            </a:endParaRPr>
          </a:p>
          <a:p>
            <a:pPr algn="just" fontAlgn="ctr"/>
            <a:r>
              <a:rPr lang="tr-TR" sz="2000" dirty="0" smtClean="0">
                <a:solidFill>
                  <a:srgbClr val="0070C0"/>
                </a:solidFill>
              </a:rPr>
              <a:t>Sonuç </a:t>
            </a:r>
            <a:r>
              <a:rPr lang="tr-TR" sz="2000" dirty="0">
                <a:solidFill>
                  <a:srgbClr val="0070C0"/>
                </a:solidFill>
              </a:rPr>
              <a:t>C</a:t>
            </a:r>
            <a:r>
              <a:rPr lang="tr-TR" sz="2000" dirty="0" smtClean="0">
                <a:solidFill>
                  <a:srgbClr val="0070C0"/>
                </a:solidFill>
              </a:rPr>
              <a:t>ümlesi</a:t>
            </a:r>
            <a:r>
              <a:rPr lang="en-GB" sz="2000" dirty="0" smtClean="0">
                <a:solidFill>
                  <a:srgbClr val="0070C0"/>
                </a:solidFill>
              </a:rPr>
              <a:t>: </a:t>
            </a:r>
            <a:r>
              <a:rPr lang="tr-TR" sz="2000" dirty="0" smtClean="0">
                <a:solidFill>
                  <a:schemeClr val="tx1"/>
                </a:solidFill>
              </a:rPr>
              <a:t>Bu bölümde çalışmada </a:t>
            </a:r>
            <a:r>
              <a:rPr lang="tr-TR" sz="2000" dirty="0">
                <a:solidFill>
                  <a:schemeClr val="tx1"/>
                </a:solidFill>
              </a:rPr>
              <a:t>kısıtlar, uygulamaya dönük öneriler ve gelecekteki araştırmalara yönelik öneriler sunulduğunu ifade eden standart </a:t>
            </a:r>
            <a:r>
              <a:rPr lang="tr-TR" sz="2000" b="1" dirty="0">
                <a:solidFill>
                  <a:schemeClr val="tx1"/>
                </a:solidFill>
              </a:rPr>
              <a:t>sonuç </a:t>
            </a:r>
            <a:r>
              <a:rPr lang="tr-TR" sz="2000" b="1" dirty="0" smtClean="0">
                <a:solidFill>
                  <a:schemeClr val="tx1"/>
                </a:solidFill>
              </a:rPr>
              <a:t>cümlesi verilir.</a:t>
            </a:r>
            <a:r>
              <a:rPr lang="tr-TR" sz="2000" dirty="0" smtClean="0">
                <a:solidFill>
                  <a:schemeClr val="tx1"/>
                </a:solidFill>
              </a:rPr>
              <a:t> </a:t>
            </a:r>
            <a:endParaRPr lang="en-GB" sz="2000" dirty="0" smtClean="0">
              <a:solidFill>
                <a:schemeClr val="tx1"/>
              </a:solidFill>
            </a:endParaRPr>
          </a:p>
          <a:p>
            <a:pPr algn="just"/>
            <a:r>
              <a:rPr lang="tr-TR" sz="2000" dirty="0" smtClean="0">
                <a:solidFill>
                  <a:schemeClr val="tx1"/>
                </a:solidFill>
              </a:rPr>
              <a:t>Genellikle özet 150-250 kelime ile sınırlı olmaktadır. Buna ilaveten özet ile birlikte sunulan Anahtar Kelimelerin seçimi, arama motorlarında insanların makaleyi bulma şansını etkileyeceği için önemlidir. </a:t>
            </a:r>
            <a:endParaRPr lang="en-US" sz="2000" dirty="0">
              <a:solidFill>
                <a:schemeClr val="tx1"/>
              </a:solidFill>
            </a:endParaRPr>
          </a:p>
        </p:txBody>
      </p:sp>
    </p:spTree>
    <p:extLst>
      <p:ext uri="{BB962C8B-B14F-4D97-AF65-F5344CB8AC3E}">
        <p14:creationId xmlns:p14="http://schemas.microsoft.com/office/powerpoint/2010/main" val="363056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2.ÖZET</a:t>
            </a:r>
            <a:endParaRPr lang="tr-TR" dirty="0"/>
          </a:p>
        </p:txBody>
      </p:sp>
      <p:sp>
        <p:nvSpPr>
          <p:cNvPr id="3" name="İçerik Yer Tutucusu 2"/>
          <p:cNvSpPr>
            <a:spLocks noGrp="1"/>
          </p:cNvSpPr>
          <p:nvPr>
            <p:ph idx="1"/>
          </p:nvPr>
        </p:nvSpPr>
        <p:spPr>
          <a:xfrm>
            <a:off x="581192" y="2180496"/>
            <a:ext cx="11029615" cy="4024361"/>
          </a:xfrm>
        </p:spPr>
        <p:txBody>
          <a:bodyPr>
            <a:noAutofit/>
          </a:bodyPr>
          <a:lstStyle/>
          <a:p>
            <a:pPr algn="just"/>
            <a:r>
              <a:rPr lang="tr-TR" sz="2000" b="1" dirty="0" smtClean="0">
                <a:solidFill>
                  <a:srgbClr val="0070C0"/>
                </a:solidFill>
              </a:rPr>
              <a:t>Özet,  girişten önce gelse de bilimsel çalışmanın tümü tamamlandıktan sonra yazılması tavsiye edilmektedir.</a:t>
            </a:r>
          </a:p>
          <a:p>
            <a:pPr algn="just"/>
            <a:r>
              <a:rPr lang="tr-TR" sz="2000" b="1" dirty="0" smtClean="0">
                <a:solidFill>
                  <a:srgbClr val="0070C0"/>
                </a:solidFill>
              </a:rPr>
              <a:t>Özet bir çalışmanın en önemli kısmıdır;  bilim insanlarının büyük bir kısmı çalışmanın içeriğinden ziyade özetini okumaktadır. Özet mümkün olduğunca açık ve bilgilendirici olmalıdır. </a:t>
            </a:r>
          </a:p>
          <a:p>
            <a:pPr algn="just"/>
            <a:r>
              <a:rPr lang="tr-TR" sz="2000" b="1" dirty="0" smtClean="0">
                <a:solidFill>
                  <a:srgbClr val="0070C0"/>
                </a:solidFill>
              </a:rPr>
              <a:t>Özetin aynı zamanda mümkün olduğunca kısa olması gerekir ve birçok dergi özet için kelime limiti koymaktadır. </a:t>
            </a:r>
            <a:r>
              <a:rPr lang="en-US" sz="2000" b="1" dirty="0" smtClean="0">
                <a:solidFill>
                  <a:srgbClr val="0070C0"/>
                </a:solidFill>
              </a:rPr>
              <a:t> </a:t>
            </a:r>
            <a:r>
              <a:rPr lang="tr-TR" sz="2000" b="1" dirty="0" smtClean="0">
                <a:solidFill>
                  <a:srgbClr val="0070C0"/>
                </a:solidFill>
              </a:rPr>
              <a:t>Her derginin özet yazımına ilişkin belli ilkeleri mevcuttur.</a:t>
            </a:r>
          </a:p>
          <a:p>
            <a:pPr algn="just"/>
            <a:r>
              <a:rPr lang="tr-TR" sz="2000" b="1" dirty="0">
                <a:solidFill>
                  <a:srgbClr val="0070C0"/>
                </a:solidFill>
              </a:rPr>
              <a:t>Bir makalenin inceleme sürecine devam </a:t>
            </a:r>
            <a:r>
              <a:rPr lang="tr-TR" sz="2000" b="1" dirty="0" smtClean="0">
                <a:solidFill>
                  <a:srgbClr val="0070C0"/>
                </a:solidFill>
              </a:rPr>
              <a:t>edilip edilmemesi </a:t>
            </a:r>
            <a:r>
              <a:rPr lang="tr-TR" sz="2000" b="1" dirty="0">
                <a:solidFill>
                  <a:srgbClr val="0070C0"/>
                </a:solidFill>
              </a:rPr>
              <a:t>gerektiğine karar vermeden önce editörlerin okuyabileceği tek şey </a:t>
            </a:r>
            <a:r>
              <a:rPr lang="tr-TR" sz="2000" b="1" dirty="0" smtClean="0">
                <a:solidFill>
                  <a:srgbClr val="0070C0"/>
                </a:solidFill>
              </a:rPr>
              <a:t>özettir.  Ayrıca özet okuyucunun makaleyi okuyup okumayacağına karar vermesi için de kritik rol oynar. </a:t>
            </a:r>
          </a:p>
          <a:p>
            <a:pPr algn="just"/>
            <a:r>
              <a:rPr lang="tr-TR" sz="2000" b="1" dirty="0" smtClean="0">
                <a:solidFill>
                  <a:srgbClr val="0070C0"/>
                </a:solidFill>
              </a:rPr>
              <a:t>Özet, yeni fikrin ve katkının korunması bakımından makalenin en önemli kısmıdır.</a:t>
            </a:r>
            <a:r>
              <a:rPr lang="en-US" sz="2000" b="1" dirty="0" smtClean="0">
                <a:solidFill>
                  <a:srgbClr val="0070C0"/>
                </a:solidFill>
              </a:rPr>
              <a:t> </a:t>
            </a:r>
            <a:endParaRPr lang="tr-TR" sz="2000" b="1" dirty="0">
              <a:solidFill>
                <a:srgbClr val="0070C0"/>
              </a:solidFill>
            </a:endParaRPr>
          </a:p>
        </p:txBody>
      </p:sp>
    </p:spTree>
    <p:extLst>
      <p:ext uri="{BB962C8B-B14F-4D97-AF65-F5344CB8AC3E}">
        <p14:creationId xmlns:p14="http://schemas.microsoft.com/office/powerpoint/2010/main" val="63560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3.giriş</a:t>
            </a:r>
            <a:endParaRPr lang="tr-TR" dirty="0"/>
          </a:p>
        </p:txBody>
      </p:sp>
      <p:sp>
        <p:nvSpPr>
          <p:cNvPr id="3" name="İçerik Yer Tutucusu 2"/>
          <p:cNvSpPr>
            <a:spLocks noGrp="1"/>
          </p:cNvSpPr>
          <p:nvPr>
            <p:ph idx="1"/>
          </p:nvPr>
        </p:nvSpPr>
        <p:spPr>
          <a:xfrm>
            <a:off x="404949" y="1894114"/>
            <a:ext cx="11338560" cy="4754879"/>
          </a:xfrm>
        </p:spPr>
        <p:txBody>
          <a:bodyPr>
            <a:normAutofit/>
          </a:bodyPr>
          <a:lstStyle/>
          <a:p>
            <a:pPr marL="0" indent="0" algn="just">
              <a:buNone/>
            </a:pPr>
            <a:r>
              <a:rPr lang="tr-TR" sz="2400" b="1" dirty="0" smtClean="0">
                <a:solidFill>
                  <a:srgbClr val="0070C0"/>
                </a:solidFill>
              </a:rPr>
              <a:t>Girişin amacı, çalışmanın gerekçesini sunmak ve çalışmanın mantığını açıklamaktır. Giriş önemli cevaplanmayan soruları sormaya yönelik bir araçtır. </a:t>
            </a:r>
            <a:r>
              <a:rPr lang="en-US" sz="2400" b="1" dirty="0" smtClean="0">
                <a:solidFill>
                  <a:srgbClr val="0070C0"/>
                </a:solidFill>
              </a:rPr>
              <a:t> </a:t>
            </a:r>
            <a:endParaRPr lang="tr-TR" sz="2400" b="1" dirty="0">
              <a:solidFill>
                <a:srgbClr val="0070C0"/>
              </a:solidFill>
            </a:endParaRPr>
          </a:p>
          <a:p>
            <a:pPr algn="just"/>
            <a:r>
              <a:rPr lang="tr-TR" sz="2400" b="1" dirty="0" smtClean="0">
                <a:solidFill>
                  <a:srgbClr val="0070C0"/>
                </a:solidFill>
              </a:rPr>
              <a:t>Bilinen: </a:t>
            </a:r>
            <a:r>
              <a:rPr lang="tr-TR" sz="2400" b="1" dirty="0" smtClean="0">
                <a:solidFill>
                  <a:schemeClr val="tx1"/>
                </a:solidFill>
              </a:rPr>
              <a:t>İlk paragraf, çalışmanın yapılma mantığı için yol gösteren önceki çalışmaları özetlemelidir. Bu paragraf akla yatkın olma bakımından okuyucuya çalışmanın bir ‘zarf atma’ değil, sağlam bir arka plana dayandığı konusunda inandırıcı olmalıdır. </a:t>
            </a:r>
            <a:r>
              <a:rPr lang="en-US" sz="2400" dirty="0" smtClean="0">
                <a:solidFill>
                  <a:schemeClr val="tx1"/>
                </a:solidFill>
              </a:rPr>
              <a:t> </a:t>
            </a:r>
            <a:endParaRPr lang="tr-TR" sz="2400" dirty="0">
              <a:solidFill>
                <a:schemeClr val="tx1"/>
              </a:solidFill>
            </a:endParaRPr>
          </a:p>
          <a:p>
            <a:pPr algn="just"/>
            <a:r>
              <a:rPr lang="tr-TR" sz="2400" b="1" dirty="0" smtClean="0">
                <a:solidFill>
                  <a:srgbClr val="0070C0"/>
                </a:solidFill>
              </a:rPr>
              <a:t>Bilinmeyen: </a:t>
            </a:r>
            <a:r>
              <a:rPr lang="tr-TR" sz="2400" b="1" dirty="0" smtClean="0">
                <a:solidFill>
                  <a:schemeClr val="tx1"/>
                </a:solidFill>
              </a:rPr>
              <a:t>Problem ile ilişkili bilinmeyen sorunlar açıklanmaktadır. </a:t>
            </a:r>
            <a:r>
              <a:rPr lang="en-US" sz="2400" dirty="0" smtClean="0">
                <a:solidFill>
                  <a:schemeClr val="tx1"/>
                </a:solidFill>
              </a:rPr>
              <a:t> </a:t>
            </a:r>
            <a:r>
              <a:rPr lang="tr-TR" sz="2400" dirty="0" smtClean="0">
                <a:solidFill>
                  <a:schemeClr val="tx1"/>
                </a:solidFill>
              </a:rPr>
              <a:t>Önceki çalışmalardaki açıklar ve sınırlar belirtilir.</a:t>
            </a:r>
          </a:p>
        </p:txBody>
      </p:sp>
    </p:spTree>
    <p:extLst>
      <p:ext uri="{BB962C8B-B14F-4D97-AF65-F5344CB8AC3E}">
        <p14:creationId xmlns:p14="http://schemas.microsoft.com/office/powerpoint/2010/main" val="425907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3.giriş</a:t>
            </a:r>
            <a:endParaRPr lang="tr-TR" dirty="0"/>
          </a:p>
        </p:txBody>
      </p:sp>
      <p:sp>
        <p:nvSpPr>
          <p:cNvPr id="3" name="İçerik Yer Tutucusu 2"/>
          <p:cNvSpPr>
            <a:spLocks noGrp="1"/>
          </p:cNvSpPr>
          <p:nvPr>
            <p:ph idx="1"/>
          </p:nvPr>
        </p:nvSpPr>
        <p:spPr>
          <a:xfrm>
            <a:off x="404949" y="1894114"/>
            <a:ext cx="11338560" cy="4754879"/>
          </a:xfrm>
        </p:spPr>
        <p:txBody>
          <a:bodyPr>
            <a:normAutofit lnSpcReduction="10000"/>
          </a:bodyPr>
          <a:lstStyle/>
          <a:p>
            <a:pPr algn="just"/>
            <a:r>
              <a:rPr lang="tr-TR" sz="2400" b="1" dirty="0" smtClean="0">
                <a:solidFill>
                  <a:srgbClr val="0070C0"/>
                </a:solidFill>
              </a:rPr>
              <a:t>Önem: </a:t>
            </a:r>
            <a:r>
              <a:rPr lang="tr-TR" sz="2400" b="1" dirty="0" smtClean="0">
                <a:solidFill>
                  <a:schemeClr val="tx1"/>
                </a:solidFill>
              </a:rPr>
              <a:t>Araştırmanın neden önemli olduğunu ve çalışmanın neden gerekli olduğunun doğrulanması ve çalışmanın sunmayı amaçladığı yeni bilginin açıklanması gerekir. </a:t>
            </a:r>
            <a:r>
              <a:rPr lang="tr-TR" sz="2400" b="1" dirty="0">
                <a:latin typeface="+mj-lt"/>
              </a:rPr>
              <a:t>Yaklaşımın neden diğerlerinden yeni, farklı ve önemli olduğu </a:t>
            </a:r>
            <a:r>
              <a:rPr lang="tr-TR" sz="2400" b="1" dirty="0" smtClean="0">
                <a:latin typeface="+mj-lt"/>
              </a:rPr>
              <a:t> veya çalışmada </a:t>
            </a:r>
            <a:r>
              <a:rPr lang="tr-TR" sz="2400" b="1" dirty="0">
                <a:latin typeface="+mj-lt"/>
              </a:rPr>
              <a:t>neyin yeni ve önemli </a:t>
            </a:r>
            <a:r>
              <a:rPr lang="tr-TR" sz="2400" b="1" dirty="0" smtClean="0">
                <a:latin typeface="+mj-lt"/>
              </a:rPr>
              <a:t>olduğu </a:t>
            </a:r>
            <a:r>
              <a:rPr lang="tr-TR" sz="2400" b="1" dirty="0">
                <a:latin typeface="+mj-lt"/>
              </a:rPr>
              <a:t>vurgulanır</a:t>
            </a:r>
            <a:r>
              <a:rPr lang="tr-TR" sz="2400" b="1" dirty="0" smtClean="0">
                <a:latin typeface="+mj-lt"/>
              </a:rPr>
              <a:t>.</a:t>
            </a:r>
            <a:endParaRPr lang="tr-TR" sz="2400" b="1" dirty="0">
              <a:latin typeface="+mj-lt"/>
            </a:endParaRPr>
          </a:p>
          <a:p>
            <a:pPr algn="just"/>
            <a:r>
              <a:rPr lang="tr-TR" sz="2400" b="1" dirty="0" smtClean="0">
                <a:solidFill>
                  <a:srgbClr val="0070C0"/>
                </a:solidFill>
              </a:rPr>
              <a:t>Öne Sürülen Araştırma Sorusu: </a:t>
            </a:r>
            <a:r>
              <a:rPr lang="tr-TR" sz="2400" dirty="0" smtClean="0">
                <a:solidFill>
                  <a:srgbClr val="0070C0"/>
                </a:solidFill>
              </a:rPr>
              <a:t> </a:t>
            </a:r>
            <a:r>
              <a:rPr lang="tr-TR" sz="2400" b="1" dirty="0" smtClean="0">
                <a:solidFill>
                  <a:schemeClr val="tx1"/>
                </a:solidFill>
              </a:rPr>
              <a:t>Bir bilimsel sorun saptanır ve çalışma tasarlanırken teşhis edilebilir sorunlar üzerinde durulur. </a:t>
            </a:r>
            <a:r>
              <a:rPr lang="en-US" sz="2400" b="1" dirty="0" smtClean="0">
                <a:solidFill>
                  <a:schemeClr val="tx1"/>
                </a:solidFill>
              </a:rPr>
              <a:t> </a:t>
            </a:r>
            <a:r>
              <a:rPr lang="tr-TR" sz="2400" b="1" dirty="0" smtClean="0">
                <a:solidFill>
                  <a:schemeClr val="tx1"/>
                </a:solidFill>
              </a:rPr>
              <a:t>Deneysel yaklaşım belirlenir.</a:t>
            </a:r>
            <a:endParaRPr lang="tr-TR" sz="2400" b="1" dirty="0">
              <a:solidFill>
                <a:schemeClr val="tx1"/>
              </a:solidFill>
            </a:endParaRPr>
          </a:p>
          <a:p>
            <a:pPr algn="just"/>
            <a:r>
              <a:rPr lang="tr-TR" sz="2400" b="1" dirty="0" smtClean="0">
                <a:solidFill>
                  <a:srgbClr val="0070C0"/>
                </a:solidFill>
              </a:rPr>
              <a:t>Amaç/Hipotezler: </a:t>
            </a:r>
            <a:r>
              <a:rPr lang="tr-TR" sz="2400" b="1" dirty="0" smtClean="0">
                <a:solidFill>
                  <a:schemeClr val="tx1"/>
                </a:solidFill>
              </a:rPr>
              <a:t>Çalışmanın hipotezleri konusunda bir kesin ifade belirtilmelidir.  Temel hipotez, herhangi bir bilimsel metnin en kritik bileşenlerinden biridir. Girişin ikinci paragrafında çalışmanın amacı (veya hipotezi) açıkça ifade edilmelidir. Giriş yalnızca bir amaca sahip olmalıdır. Ve bu araştırma sorusunu cevaplandırmaktır.</a:t>
            </a:r>
            <a:endParaRPr lang="tr-TR" sz="2400" b="1" dirty="0">
              <a:solidFill>
                <a:schemeClr val="tx1"/>
              </a:solidFill>
            </a:endParaRPr>
          </a:p>
        </p:txBody>
      </p:sp>
    </p:spTree>
    <p:extLst>
      <p:ext uri="{BB962C8B-B14F-4D97-AF65-F5344CB8AC3E}">
        <p14:creationId xmlns:p14="http://schemas.microsoft.com/office/powerpoint/2010/main" val="83138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0461AA-443B-4C6B-B664-F13049E8966D}"/>
              </a:ext>
            </a:extLst>
          </p:cNvPr>
          <p:cNvSpPr>
            <a:spLocks noGrp="1"/>
          </p:cNvSpPr>
          <p:nvPr>
            <p:ph type="title"/>
          </p:nvPr>
        </p:nvSpPr>
        <p:spPr/>
        <p:txBody>
          <a:bodyPr/>
          <a:lstStyle/>
          <a:p>
            <a:r>
              <a:rPr lang="tr-TR" dirty="0" smtClean="0"/>
              <a:t>3.GİRİŞ</a:t>
            </a:r>
            <a:endParaRPr lang="tr-TR" dirty="0"/>
          </a:p>
        </p:txBody>
      </p:sp>
      <p:sp>
        <p:nvSpPr>
          <p:cNvPr id="3" name="İçerik Yer Tutucusu 2">
            <a:extLst>
              <a:ext uri="{FF2B5EF4-FFF2-40B4-BE49-F238E27FC236}">
                <a16:creationId xmlns:a16="http://schemas.microsoft.com/office/drawing/2014/main" xmlns="" id="{A474A0EC-D639-476D-891B-D731F4ABB926}"/>
              </a:ext>
            </a:extLst>
          </p:cNvPr>
          <p:cNvSpPr>
            <a:spLocks noGrp="1"/>
          </p:cNvSpPr>
          <p:nvPr>
            <p:ph idx="1"/>
          </p:nvPr>
        </p:nvSpPr>
        <p:spPr/>
        <p:txBody>
          <a:bodyPr>
            <a:normAutofit/>
          </a:bodyPr>
          <a:lstStyle/>
          <a:p>
            <a:pPr marL="0" indent="0">
              <a:lnSpc>
                <a:spcPct val="170000"/>
              </a:lnSpc>
              <a:spcBef>
                <a:spcPts val="0"/>
              </a:spcBef>
              <a:spcAft>
                <a:spcPts val="0"/>
              </a:spcAft>
              <a:buNone/>
            </a:pPr>
            <a:r>
              <a:rPr lang="tr-TR" dirty="0" smtClean="0"/>
              <a:t>Giriş okuyucunun dikkatini çekmede kritik role sahiptir.  Kısa cümleler kullanılmalıdır. Giriş, çalışmaya niçin gereksinim duyulduğunu ifade etmek için kullanılmalıdır.  Destekleyici referanslarla destekli kısa bir literatüre yer verilmelidir.  Girişte aşağıdaki hususlara dikkat edilmelidir: </a:t>
            </a:r>
          </a:p>
          <a:p>
            <a:pPr marL="342900" indent="-342900">
              <a:lnSpc>
                <a:spcPct val="170000"/>
              </a:lnSpc>
              <a:spcBef>
                <a:spcPts val="0"/>
              </a:spcBef>
              <a:spcAft>
                <a:spcPts val="0"/>
              </a:spcAft>
              <a:buFont typeface="+mj-lt"/>
              <a:buAutoNum type="arabicPeriod"/>
            </a:pPr>
            <a:r>
              <a:rPr lang="tr-TR" b="1" dirty="0" smtClean="0">
                <a:solidFill>
                  <a:srgbClr val="0070C0"/>
                </a:solidFill>
              </a:rPr>
              <a:t>Uygunluk</a:t>
            </a:r>
            <a:r>
              <a:rPr lang="en-US" b="1" dirty="0" smtClean="0">
                <a:solidFill>
                  <a:srgbClr val="0070C0"/>
                </a:solidFill>
              </a:rPr>
              <a:t>: </a:t>
            </a:r>
            <a:r>
              <a:rPr lang="tr-TR" b="1" dirty="0" smtClean="0">
                <a:solidFill>
                  <a:schemeClr val="tx1"/>
                </a:solidFill>
              </a:rPr>
              <a:t>Sorunun İfade Edilmesi (ilgi alanın uygunluğunun açıklanması)</a:t>
            </a:r>
            <a:endParaRPr lang="tr-TR" b="1" dirty="0">
              <a:solidFill>
                <a:schemeClr val="tx1"/>
              </a:solidFill>
            </a:endParaRPr>
          </a:p>
          <a:p>
            <a:pPr marL="342900" indent="-342900">
              <a:buFont typeface="+mj-lt"/>
              <a:buAutoNum type="arabicPeriod"/>
            </a:pPr>
            <a:r>
              <a:rPr lang="en-US" b="1" dirty="0" smtClean="0">
                <a:solidFill>
                  <a:srgbClr val="0070C0"/>
                </a:solidFill>
              </a:rPr>
              <a:t>Ori</a:t>
            </a:r>
            <a:r>
              <a:rPr lang="tr-TR" b="1" dirty="0" smtClean="0">
                <a:solidFill>
                  <a:srgbClr val="0070C0"/>
                </a:solidFill>
              </a:rPr>
              <a:t>j</a:t>
            </a:r>
            <a:r>
              <a:rPr lang="en-US" b="1" dirty="0" err="1" smtClean="0">
                <a:solidFill>
                  <a:srgbClr val="0070C0"/>
                </a:solidFill>
              </a:rPr>
              <a:t>inal</a:t>
            </a:r>
            <a:r>
              <a:rPr lang="tr-TR" b="1" dirty="0" smtClean="0">
                <a:solidFill>
                  <a:srgbClr val="0070C0"/>
                </a:solidFill>
              </a:rPr>
              <a:t>l</a:t>
            </a:r>
            <a:r>
              <a:rPr lang="en-US" b="1" dirty="0" err="1" smtClean="0">
                <a:solidFill>
                  <a:srgbClr val="0070C0"/>
                </a:solidFill>
              </a:rPr>
              <a:t>i</a:t>
            </a:r>
            <a:r>
              <a:rPr lang="tr-TR" b="1" dirty="0" smtClean="0">
                <a:solidFill>
                  <a:srgbClr val="0070C0"/>
                </a:solidFill>
              </a:rPr>
              <a:t>k</a:t>
            </a:r>
            <a:r>
              <a:rPr lang="en-US" b="1" dirty="0" smtClean="0">
                <a:solidFill>
                  <a:srgbClr val="0070C0"/>
                </a:solidFill>
              </a:rPr>
              <a:t>: </a:t>
            </a:r>
            <a:r>
              <a:rPr lang="tr-TR" b="1" dirty="0" smtClean="0">
                <a:solidFill>
                  <a:schemeClr val="tx1"/>
                </a:solidFill>
              </a:rPr>
              <a:t>Çalışmaya neden gereksinim duyulduğu (Neden orijinal olduğu ve spesifik çalışmaya neden gereksinim duyulduğu açıklanmalıdır. )</a:t>
            </a:r>
          </a:p>
          <a:p>
            <a:pPr marL="342900" indent="-342900">
              <a:buFont typeface="+mj-lt"/>
              <a:buAutoNum type="arabicPeriod"/>
            </a:pPr>
            <a:r>
              <a:rPr lang="tr-TR" b="1" dirty="0" smtClean="0">
                <a:solidFill>
                  <a:srgbClr val="0070C0"/>
                </a:solidFill>
              </a:rPr>
              <a:t>Amaç</a:t>
            </a:r>
            <a:r>
              <a:rPr lang="en-US" b="1" dirty="0" smtClean="0">
                <a:solidFill>
                  <a:srgbClr val="0070C0"/>
                </a:solidFill>
              </a:rPr>
              <a:t>: </a:t>
            </a:r>
            <a:r>
              <a:rPr lang="tr-TR" b="1" dirty="0" smtClean="0">
                <a:solidFill>
                  <a:schemeClr val="tx1"/>
                </a:solidFill>
              </a:rPr>
              <a:t>Test edilecek hipotez veya çalışmanın amacının ifade edilmesi</a:t>
            </a:r>
            <a:r>
              <a:rPr lang="en-US" b="1" dirty="0" smtClean="0">
                <a:solidFill>
                  <a:schemeClr val="tx1"/>
                </a:solidFill>
              </a:rPr>
              <a:t> </a:t>
            </a:r>
            <a:endParaRPr lang="tr-TR" b="1" dirty="0">
              <a:solidFill>
                <a:schemeClr val="tx1"/>
              </a:solidFill>
            </a:endParaRPr>
          </a:p>
          <a:p>
            <a:pPr marL="0" indent="0">
              <a:lnSpc>
                <a:spcPct val="170000"/>
              </a:lnSpc>
              <a:spcBef>
                <a:spcPts val="0"/>
              </a:spcBef>
              <a:spcAft>
                <a:spcPts val="0"/>
              </a:spcAft>
              <a:buNone/>
            </a:pPr>
            <a:endParaRPr lang="tr-TR" dirty="0"/>
          </a:p>
        </p:txBody>
      </p:sp>
    </p:spTree>
    <p:extLst>
      <p:ext uri="{BB962C8B-B14F-4D97-AF65-F5344CB8AC3E}">
        <p14:creationId xmlns:p14="http://schemas.microsoft.com/office/powerpoint/2010/main" val="699221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a:t>
            </a:r>
            <a:r>
              <a:rPr lang="tr-TR" dirty="0" smtClean="0">
                <a:solidFill>
                  <a:srgbClr val="0070C0"/>
                </a:solidFill>
              </a:rPr>
              <a:t>GİRİŞ ve Literatür taraması)</a:t>
            </a:r>
            <a:endParaRPr lang="tr-TR" dirty="0">
              <a:solidFill>
                <a:srgbClr val="0070C0"/>
              </a:solidFill>
            </a:endParaRPr>
          </a:p>
        </p:txBody>
      </p:sp>
      <p:sp>
        <p:nvSpPr>
          <p:cNvPr id="3" name="İçerik Yer Tutucusu 2"/>
          <p:cNvSpPr>
            <a:spLocks noGrp="1"/>
          </p:cNvSpPr>
          <p:nvPr>
            <p:ph idx="1"/>
          </p:nvPr>
        </p:nvSpPr>
        <p:spPr/>
        <p:txBody>
          <a:bodyPr/>
          <a:lstStyle/>
          <a:p>
            <a:r>
              <a:rPr lang="en-GB" b="1" dirty="0" smtClean="0"/>
              <a:t>Research Question</a:t>
            </a:r>
            <a:r>
              <a:rPr lang="tr-TR" b="1" dirty="0" smtClean="0"/>
              <a:t> </a:t>
            </a:r>
            <a:r>
              <a:rPr lang="tr-TR" b="1" dirty="0" smtClean="0">
                <a:solidFill>
                  <a:srgbClr val="0070C0"/>
                </a:solidFill>
              </a:rPr>
              <a:t>(Araştırma Sorusu)</a:t>
            </a:r>
            <a:endParaRPr lang="en-GB" b="1" dirty="0" smtClean="0">
              <a:solidFill>
                <a:srgbClr val="0070C0"/>
              </a:solidFill>
            </a:endParaRPr>
          </a:p>
          <a:p>
            <a:r>
              <a:rPr lang="en-GB" b="1" dirty="0" smtClean="0"/>
              <a:t>Summary of Proposal</a:t>
            </a:r>
            <a:r>
              <a:rPr lang="tr-TR" b="1" dirty="0" smtClean="0"/>
              <a:t> </a:t>
            </a:r>
            <a:r>
              <a:rPr lang="tr-TR" b="1" dirty="0" smtClean="0">
                <a:solidFill>
                  <a:srgbClr val="0070C0"/>
                </a:solidFill>
              </a:rPr>
              <a:t>(İleri Sürülen Savın Özeti)</a:t>
            </a:r>
            <a:endParaRPr lang="en-GB" b="1" dirty="0" smtClean="0">
              <a:solidFill>
                <a:srgbClr val="0070C0"/>
              </a:solidFill>
            </a:endParaRPr>
          </a:p>
          <a:p>
            <a:r>
              <a:rPr lang="en-GB" b="1" dirty="0" smtClean="0"/>
              <a:t>Literature on Topic</a:t>
            </a:r>
            <a:r>
              <a:rPr lang="tr-TR" b="1" dirty="0" smtClean="0"/>
              <a:t> </a:t>
            </a:r>
            <a:r>
              <a:rPr lang="tr-TR" b="1" dirty="0" smtClean="0">
                <a:solidFill>
                  <a:srgbClr val="0070C0"/>
                </a:solidFill>
              </a:rPr>
              <a:t>(Araştırma konusuna dair önceki çalışmalar)</a:t>
            </a:r>
            <a:endParaRPr lang="en-GB" b="1" dirty="0" smtClean="0">
              <a:solidFill>
                <a:srgbClr val="0070C0"/>
              </a:solidFill>
            </a:endParaRPr>
          </a:p>
          <a:p>
            <a:r>
              <a:rPr lang="en-GB" b="1" dirty="0" smtClean="0"/>
              <a:t>Literature on Method</a:t>
            </a:r>
            <a:r>
              <a:rPr lang="tr-TR" b="1" dirty="0" smtClean="0"/>
              <a:t> </a:t>
            </a:r>
            <a:r>
              <a:rPr lang="tr-TR" b="1" dirty="0" smtClean="0">
                <a:solidFill>
                  <a:srgbClr val="0070C0"/>
                </a:solidFill>
              </a:rPr>
              <a:t>(Araştırma metoduna dair önceki çalışmalar)</a:t>
            </a:r>
            <a:endParaRPr lang="en-GB" b="1" dirty="0" smtClean="0">
              <a:solidFill>
                <a:srgbClr val="0070C0"/>
              </a:solidFill>
            </a:endParaRPr>
          </a:p>
          <a:p>
            <a:r>
              <a:rPr lang="en-GB" b="1" dirty="0" err="1" smtClean="0"/>
              <a:t>Theor</a:t>
            </a:r>
            <a:r>
              <a:rPr lang="tr-TR" b="1" dirty="0" smtClean="0"/>
              <a:t>et</a:t>
            </a:r>
            <a:r>
              <a:rPr lang="en-GB" b="1" dirty="0" err="1" smtClean="0"/>
              <a:t>ical</a:t>
            </a:r>
            <a:r>
              <a:rPr lang="en-GB" b="1" dirty="0" smtClean="0"/>
              <a:t> Approach</a:t>
            </a:r>
            <a:r>
              <a:rPr lang="tr-TR" b="1" dirty="0" smtClean="0"/>
              <a:t> </a:t>
            </a:r>
            <a:r>
              <a:rPr lang="tr-TR" b="1" dirty="0" smtClean="0">
                <a:solidFill>
                  <a:srgbClr val="0070C0"/>
                </a:solidFill>
              </a:rPr>
              <a:t>(Kuramsal Yaklaşımlar)</a:t>
            </a:r>
            <a:endParaRPr lang="en-GB" b="1" dirty="0" smtClean="0">
              <a:solidFill>
                <a:srgbClr val="0070C0"/>
              </a:solidFill>
            </a:endParaRPr>
          </a:p>
          <a:p>
            <a:r>
              <a:rPr lang="en-GB" b="1" dirty="0" smtClean="0"/>
              <a:t>Find a hole</a:t>
            </a:r>
            <a:r>
              <a:rPr lang="tr-TR" b="1" dirty="0" smtClean="0"/>
              <a:t> </a:t>
            </a:r>
            <a:r>
              <a:rPr lang="tr-TR" b="1" dirty="0" smtClean="0">
                <a:solidFill>
                  <a:srgbClr val="0070C0"/>
                </a:solidFill>
              </a:rPr>
              <a:t>(</a:t>
            </a:r>
            <a:r>
              <a:rPr lang="tr-TR" b="1" dirty="0">
                <a:solidFill>
                  <a:srgbClr val="0070C0"/>
                </a:solidFill>
              </a:rPr>
              <a:t>Önceki çalışmalardaki </a:t>
            </a:r>
            <a:r>
              <a:rPr lang="tr-TR" b="1" dirty="0" smtClean="0">
                <a:solidFill>
                  <a:srgbClr val="0070C0"/>
                </a:solidFill>
              </a:rPr>
              <a:t>boşluklar ve açıkları bulma)</a:t>
            </a:r>
            <a:endParaRPr lang="tr-TR" b="1" dirty="0">
              <a:solidFill>
                <a:srgbClr val="0070C0"/>
              </a:solidFill>
            </a:endParaRPr>
          </a:p>
          <a:p>
            <a:r>
              <a:rPr lang="en-GB" b="1" dirty="0" smtClean="0"/>
              <a:t>Look for Debates</a:t>
            </a:r>
            <a:r>
              <a:rPr lang="tr-TR" b="1" dirty="0" smtClean="0"/>
              <a:t> </a:t>
            </a:r>
            <a:r>
              <a:rPr lang="tr-TR" b="1" dirty="0" smtClean="0">
                <a:solidFill>
                  <a:srgbClr val="0070C0"/>
                </a:solidFill>
              </a:rPr>
              <a:t>(Araştırma konusu ile ilgili tartışmalar)</a:t>
            </a:r>
            <a:endParaRPr lang="en-GB" b="1" dirty="0">
              <a:solidFill>
                <a:srgbClr val="0070C0"/>
              </a:solidFill>
            </a:endParaRPr>
          </a:p>
        </p:txBody>
      </p:sp>
    </p:spTree>
    <p:extLst>
      <p:ext uri="{BB962C8B-B14F-4D97-AF65-F5344CB8AC3E}">
        <p14:creationId xmlns:p14="http://schemas.microsoft.com/office/powerpoint/2010/main" val="718257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 Payı">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TM03457464[[fn=Kar Payı]]</Template>
  <TotalTime>3956</TotalTime>
  <Words>3596</Words>
  <Application>Microsoft Office PowerPoint</Application>
  <PresentationFormat>Widescreen</PresentationFormat>
  <Paragraphs>209</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Black</vt:lpstr>
      <vt:lpstr>Calibri</vt:lpstr>
      <vt:lpstr>Gill Sans MT</vt:lpstr>
      <vt:lpstr>Wingdings 2</vt:lpstr>
      <vt:lpstr>Kar Payı</vt:lpstr>
      <vt:lpstr>PowerPoint Presentation</vt:lpstr>
      <vt:lpstr>IMRAD</vt:lpstr>
      <vt:lpstr>1.Başlık </vt:lpstr>
      <vt:lpstr>2.ÖZET</vt:lpstr>
      <vt:lpstr>2.ÖZET</vt:lpstr>
      <vt:lpstr>3.giriş</vt:lpstr>
      <vt:lpstr>3.giriş</vt:lpstr>
      <vt:lpstr>3.GİRİŞ</vt:lpstr>
      <vt:lpstr>3.GİRİŞ ve Literatür taraması)</vt:lpstr>
      <vt:lpstr>TEORİ NE DEĞİLDİR</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GÜÇLÜ TEORİNİN SAPTANMASI </vt:lpstr>
      <vt:lpstr>GÜÇLÜ TEORİNİN SAPTANMASI </vt:lpstr>
      <vt:lpstr>4.MaterIals and methods</vt:lpstr>
      <vt:lpstr>4.MaterIals and methods (statistical analysis)</vt:lpstr>
      <vt:lpstr>5.Results </vt:lpstr>
      <vt:lpstr>The RESULTS </vt:lpstr>
      <vt:lpstr>THE RESULTS</vt:lpstr>
      <vt:lpstr>CONCLUSION  (OR DIscussIon) </vt:lpstr>
      <vt:lpstr>CONCLUSION</vt:lpstr>
      <vt:lpstr>CONCLUSION</vt:lpstr>
      <vt:lpstr>CONCLUSION</vt:lpstr>
      <vt:lpstr>CONCLUSION</vt:lpstr>
      <vt:lpstr>PowerPoint Presentation</vt:lpstr>
      <vt:lpstr>References</vt:lpstr>
      <vt:lpstr>references</vt:lpstr>
      <vt:lpstr>KAYNAKLAR</vt:lpstr>
      <vt:lpstr>KAYNAKLAR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Erinc Miser</dc:creator>
  <cp:lastModifiedBy>Himmet</cp:lastModifiedBy>
  <cp:revision>232</cp:revision>
  <cp:lastPrinted>2018-04-26T07:37:45Z</cp:lastPrinted>
  <dcterms:created xsi:type="dcterms:W3CDTF">2017-10-13T07:03:06Z</dcterms:created>
  <dcterms:modified xsi:type="dcterms:W3CDTF">2020-05-25T19:55:36Z</dcterms:modified>
</cp:coreProperties>
</file>